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59" r:id="rId2"/>
    <p:sldId id="464" r:id="rId3"/>
    <p:sldId id="458" r:id="rId4"/>
    <p:sldId id="465" r:id="rId5"/>
    <p:sldId id="466" r:id="rId6"/>
    <p:sldId id="467" r:id="rId7"/>
    <p:sldId id="468" r:id="rId8"/>
    <p:sldId id="469" r:id="rId9"/>
    <p:sldId id="470" r:id="rId10"/>
    <p:sldId id="461" r:id="rId11"/>
    <p:sldId id="462" r:id="rId12"/>
  </p:sldIdLst>
  <p:sldSz cx="13444538" cy="756285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366" userDrawn="1">
          <p15:clr>
            <a:srgbClr val="A4A3A4"/>
          </p15:clr>
        </p15:guide>
        <p15:guide id="4" orient="horz" pos="931" userDrawn="1">
          <p15:clr>
            <a:srgbClr val="A4A3A4"/>
          </p15:clr>
        </p15:guide>
        <p15:guide id="5" orient="horz" pos="4718" userDrawn="1">
          <p15:clr>
            <a:srgbClr val="A4A3A4"/>
          </p15:clr>
        </p15:guide>
        <p15:guide id="6" pos="311" userDrawn="1">
          <p15:clr>
            <a:srgbClr val="A4A3A4"/>
          </p15:clr>
        </p15:guide>
        <p15:guide id="7" orient="horz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ryn Sznajder Schanaider" initials="KSS" lastIdx="9" clrIdx="0">
    <p:extLst>
      <p:ext uri="{19B8F6BF-5375-455C-9EA6-DF929625EA0E}">
        <p15:presenceInfo xmlns:p15="http://schemas.microsoft.com/office/powerpoint/2012/main" userId="S-1-5-21-825419234-150732314-3353524455-383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A5A"/>
    <a:srgbClr val="FF0000"/>
    <a:srgbClr val="BEA54A"/>
    <a:srgbClr val="FFBD09"/>
    <a:srgbClr val="000000"/>
    <a:srgbClr val="494A49"/>
    <a:srgbClr val="7F7F7F"/>
    <a:srgbClr val="8F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9BFBB7-2335-1F1D-7F56-DB7C24DB435B}" v="10" dt="2019-07-15T14:17:01.290"/>
    <p1510:client id="{4FD24BEF-7FCE-4CCA-908D-5BCDA8596680}" v="107" dt="2019-07-15T13:39:54.533"/>
    <p1510:client id="{7568EC18-E6C8-2495-6571-AA7EB270D993}" v="80" dt="2019-07-15T19:06:47.849"/>
    <p1510:client id="{82466031-2E4A-3D73-C3F8-0B96E464CD0D}" v="3" dt="2019-07-15T13:36:18.020"/>
    <p1510:client id="{D51ABF5A-0F10-FA3A-38A7-F06228BB503F}" v="1" dt="2019-07-15T15:09:37.7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0"/>
  </p:normalViewPr>
  <p:slideViewPr>
    <p:cSldViewPr snapToGrid="0">
      <p:cViewPr varScale="1">
        <p:scale>
          <a:sx n="79" d="100"/>
          <a:sy n="79" d="100"/>
        </p:scale>
        <p:origin x="1016" y="200"/>
      </p:cViewPr>
      <p:guideLst>
        <p:guide pos="6366"/>
        <p:guide orient="horz" pos="931"/>
        <p:guide orient="horz" pos="4718"/>
        <p:guide pos="311"/>
        <p:guide orient="horz" pos="4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889938" cy="4986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8082" y="4"/>
            <a:ext cx="2889938" cy="4986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47BA4-A04F-497D-B1E3-2575B8DDC905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7989"/>
            <a:ext cx="2889938" cy="498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8082" y="9427989"/>
            <a:ext cx="2889938" cy="498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58445-4B79-4116-A4AE-55414DC56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469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890005" cy="497998"/>
          </a:xfrm>
          <a:prstGeom prst="rect">
            <a:avLst/>
          </a:prstGeom>
        </p:spPr>
        <p:txBody>
          <a:bodyPr vert="horz" lIns="83640" tIns="41820" rIns="83640" bIns="41820" rtlCol="0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8095" y="3"/>
            <a:ext cx="2889014" cy="497998"/>
          </a:xfrm>
          <a:prstGeom prst="rect">
            <a:avLst/>
          </a:prstGeom>
        </p:spPr>
        <p:txBody>
          <a:bodyPr vert="horz" lIns="83640" tIns="41820" rIns="83640" bIns="41820" rtlCol="0"/>
          <a:lstStyle>
            <a:lvl1pPr algn="r">
              <a:defRPr sz="1100"/>
            </a:lvl1pPr>
          </a:lstStyle>
          <a:p>
            <a:fld id="{1D439329-332A-4DE8-8A77-F714222680A9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" y="1239838"/>
            <a:ext cx="59515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640" tIns="41820" rIns="83640" bIns="418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7305" y="4777872"/>
            <a:ext cx="5334479" cy="3908978"/>
          </a:xfrm>
          <a:prstGeom prst="rect">
            <a:avLst/>
          </a:prstGeom>
        </p:spPr>
        <p:txBody>
          <a:bodyPr vert="horz" lIns="83640" tIns="41820" rIns="83640" bIns="418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640"/>
            <a:ext cx="2890005" cy="497998"/>
          </a:xfrm>
          <a:prstGeom prst="rect">
            <a:avLst/>
          </a:prstGeom>
        </p:spPr>
        <p:txBody>
          <a:bodyPr vert="horz" lIns="83640" tIns="41820" rIns="83640" bIns="41820" rtlCol="0" anchor="b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8095" y="9428640"/>
            <a:ext cx="2889014" cy="497998"/>
          </a:xfrm>
          <a:prstGeom prst="rect">
            <a:avLst/>
          </a:prstGeom>
        </p:spPr>
        <p:txBody>
          <a:bodyPr vert="horz" lIns="83640" tIns="41820" rIns="83640" bIns="41820" rtlCol="0" anchor="b"/>
          <a:lstStyle>
            <a:lvl1pPr algn="r">
              <a:defRPr sz="1100"/>
            </a:lvl1pPr>
          </a:lstStyle>
          <a:p>
            <a:fld id="{2D0987D7-8CD1-4F48-AB5A-F3D7E4D09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54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58775" y="1239838"/>
            <a:ext cx="5951538" cy="33496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987D7-8CD1-4F48-AB5A-F3D7E4D09C0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349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733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Slide do globo e</a:t>
            </a:r>
            <a:r>
              <a:rPr lang="pt-BR" baseline="0"/>
              <a:t> dar mais destaques no big </a:t>
            </a:r>
            <a:r>
              <a:rPr lang="pt-BR" baseline="0" err="1"/>
              <a:t>numbers</a:t>
            </a:r>
            <a:endParaRPr lang="pt-BR" baseline="0"/>
          </a:p>
          <a:p>
            <a:r>
              <a:rPr lang="pt-BR" baseline="0"/>
              <a:t>Hoje temos 450k clientes que confiam seus investimentos na XP </a:t>
            </a:r>
          </a:p>
          <a:p>
            <a:r>
              <a:rPr lang="pt-BR" baseline="0"/>
              <a:t>O patrimônio desses investidores correspondem a 90bi em ativos, são 2200 aais certificados presentes em 130 cidades e em 22 estados...</a:t>
            </a:r>
          </a:p>
          <a:p>
            <a:r>
              <a:rPr lang="pt-BR" baseline="0"/>
              <a:t>Além disso, </a:t>
            </a:r>
            <a:r>
              <a:rPr lang="pt-BR" baseline="0" err="1"/>
              <a:t>posssuimos</a:t>
            </a:r>
            <a:r>
              <a:rPr lang="pt-BR" baseline="0"/>
              <a:t> operações em Miami, </a:t>
            </a:r>
            <a:r>
              <a:rPr lang="pt-BR" baseline="0" err="1"/>
              <a:t>ny</a:t>
            </a:r>
            <a:r>
              <a:rPr lang="pt-BR" baseline="0"/>
              <a:t>, Londres e </a:t>
            </a:r>
            <a:r>
              <a:rPr lang="pt-BR" baseline="0" err="1"/>
              <a:t>genebra</a:t>
            </a:r>
            <a:r>
              <a:rPr lang="pt-BR" baseline="0"/>
              <a:t>. </a:t>
            </a:r>
          </a:p>
          <a:p>
            <a:r>
              <a:rPr lang="pt-BR" baseline="0"/>
              <a:t>...</a:t>
            </a:r>
          </a:p>
          <a:p>
            <a:r>
              <a:rPr lang="pt-BR" baseline="0"/>
              <a:t>Com isso nos tornamos uma das maiores instituições financeiras do BR</a:t>
            </a:r>
          </a:p>
          <a:p>
            <a:endParaRPr lang="pt-BR" baseline="0"/>
          </a:p>
          <a:p>
            <a:r>
              <a:rPr lang="pt-BR" baseline="0"/>
              <a:t>(tiramos captação)</a:t>
            </a:r>
          </a:p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960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195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130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37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946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73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 1 - ORIGEM/HISTÓRIA</a:t>
            </a:r>
            <a:endParaRPr lang="pt-B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Aos poucos, fomos desenvolvendo nosso negócio; </a:t>
            </a:r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(Fotos do escritório da Carlos Gomes, do Leblon, da Faria Lima…)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ABB5F-F48E-4FCD-A02E-906CFA2F77F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63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8F6333BF-15E9-4577-8596-87EF87EAE3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3444538" cy="7562553"/>
          </a:xfrm>
          <a:prstGeom prst="rect">
            <a:avLst/>
          </a:prstGeom>
        </p:spPr>
      </p:pic>
      <p:sp>
        <p:nvSpPr>
          <p:cNvPr id="9" name="bk object 17">
            <a:extLst>
              <a:ext uri="{FF2B5EF4-FFF2-40B4-BE49-F238E27FC236}">
                <a16:creationId xmlns:a16="http://schemas.microsoft.com/office/drawing/2014/main" id="{094C809B-E7E2-4C33-B947-C3C2AE95BD99}"/>
              </a:ext>
            </a:extLst>
          </p:cNvPr>
          <p:cNvSpPr/>
          <p:nvPr userDrawn="1"/>
        </p:nvSpPr>
        <p:spPr>
          <a:xfrm>
            <a:off x="494989" y="733660"/>
            <a:ext cx="12898697" cy="49691"/>
          </a:xfrm>
          <a:custGeom>
            <a:avLst/>
            <a:gdLst/>
            <a:ahLst/>
            <a:cxnLst/>
            <a:rect l="l" t="t" r="r" b="b"/>
            <a:pathLst>
              <a:path w="8764270">
                <a:moveTo>
                  <a:pt x="0" y="0"/>
                </a:moveTo>
                <a:lnTo>
                  <a:pt x="8763812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2263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194104-94D5-4D28-ABD4-1BC59D140E60}"/>
              </a:ext>
            </a:extLst>
          </p:cNvPr>
          <p:cNvSpPr/>
          <p:nvPr userDrawn="1"/>
        </p:nvSpPr>
        <p:spPr>
          <a:xfrm>
            <a:off x="0" y="1"/>
            <a:ext cx="13444538" cy="18634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63"/>
          </a:p>
        </p:txBody>
      </p:sp>
    </p:spTree>
    <p:extLst>
      <p:ext uri="{BB962C8B-B14F-4D97-AF65-F5344CB8AC3E}">
        <p14:creationId xmlns:p14="http://schemas.microsoft.com/office/powerpoint/2010/main" val="1337303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9" b="12442"/>
          <a:stretch/>
        </p:blipFill>
        <p:spPr>
          <a:xfrm>
            <a:off x="0" y="-31753"/>
            <a:ext cx="13444538" cy="7594601"/>
          </a:xfrm>
          <a:prstGeom prst="rect">
            <a:avLst/>
          </a:prstGeom>
        </p:spPr>
      </p:pic>
      <p:sp>
        <p:nvSpPr>
          <p:cNvPr id="9" name="Retângulo 8"/>
          <p:cNvSpPr/>
          <p:nvPr userDrawn="1"/>
        </p:nvSpPr>
        <p:spPr>
          <a:xfrm>
            <a:off x="0" y="-31753"/>
            <a:ext cx="8734159" cy="7594601"/>
          </a:xfrm>
          <a:prstGeom prst="rect">
            <a:avLst/>
          </a:prstGeom>
          <a:gradFill flip="none" rotWithShape="1">
            <a:gsLst>
              <a:gs pos="18000">
                <a:schemeClr val="tx1">
                  <a:alpha val="0"/>
                </a:schemeClr>
              </a:gs>
              <a:gs pos="56000">
                <a:schemeClr val="tx1">
                  <a:alpha val="45000"/>
                </a:schemeClr>
              </a:gs>
              <a:gs pos="100000">
                <a:schemeClr val="tx1">
                  <a:alpha val="57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63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D6644147-AC23-4F3E-8375-D09D0D415E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445067" cy="7562850"/>
          </a:xfrm>
          <a:prstGeom prst="rect">
            <a:avLst/>
          </a:prstGeom>
        </p:spPr>
      </p:pic>
      <p:sp>
        <p:nvSpPr>
          <p:cNvPr id="9" name="bk object 17">
            <a:extLst>
              <a:ext uri="{FF2B5EF4-FFF2-40B4-BE49-F238E27FC236}">
                <a16:creationId xmlns:a16="http://schemas.microsoft.com/office/drawing/2014/main" id="{4A9D67A1-9CBD-4AEE-AB8E-765627FDAE8C}"/>
              </a:ext>
            </a:extLst>
          </p:cNvPr>
          <p:cNvSpPr/>
          <p:nvPr userDrawn="1"/>
        </p:nvSpPr>
        <p:spPr>
          <a:xfrm>
            <a:off x="494989" y="733660"/>
            <a:ext cx="12898697" cy="50418"/>
          </a:xfrm>
          <a:custGeom>
            <a:avLst/>
            <a:gdLst/>
            <a:ahLst/>
            <a:cxnLst/>
            <a:rect l="l" t="t" r="r" b="b"/>
            <a:pathLst>
              <a:path w="8764270">
                <a:moveTo>
                  <a:pt x="0" y="0"/>
                </a:moveTo>
                <a:lnTo>
                  <a:pt x="8763812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2263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C1E9D10-6B53-4116-A533-3A1FEBF9067A}"/>
              </a:ext>
            </a:extLst>
          </p:cNvPr>
          <p:cNvSpPr/>
          <p:nvPr userDrawn="1"/>
        </p:nvSpPr>
        <p:spPr>
          <a:xfrm>
            <a:off x="0" y="1"/>
            <a:ext cx="13444538" cy="189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63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861F1-DB8A-4797-BDB5-D62D7B5A3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567" y="1237717"/>
            <a:ext cx="10083404" cy="2632992"/>
          </a:xfrm>
          <a:prstGeom prst="rect">
            <a:avLst/>
          </a:prstGeom>
        </p:spPr>
        <p:txBody>
          <a:bodyPr anchor="b"/>
          <a:lstStyle>
            <a:lvl1pPr algn="ctr">
              <a:defRPr sz="661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68331B-F3A8-4C14-BDC4-BC3AC7217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567" y="3972247"/>
            <a:ext cx="10083404" cy="18259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46"/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2D6567-0844-4497-BE1C-5E8F16BB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312" y="7009642"/>
            <a:ext cx="3025021" cy="402652"/>
          </a:xfrm>
          <a:prstGeom prst="rect">
            <a:avLst/>
          </a:prstGeom>
        </p:spPr>
        <p:txBody>
          <a:bodyPr/>
          <a:lstStyle/>
          <a:p>
            <a:fld id="{A13DC66E-4A6E-4BD3-8A1A-F732C2B07636}" type="datetimeFigureOut">
              <a:rPr lang="pt-BR" smtClean="0"/>
              <a:t>20/07/2019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83B3E0-879E-4FA5-8DAC-E27BCBA5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3503" y="7009642"/>
            <a:ext cx="4537532" cy="402652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9CE9EA-4513-4852-AC8B-79B2166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5205" y="7009642"/>
            <a:ext cx="3025021" cy="402652"/>
          </a:xfrm>
          <a:prstGeom prst="rect">
            <a:avLst/>
          </a:prstGeom>
        </p:spPr>
        <p:txBody>
          <a:bodyPr/>
          <a:lstStyle/>
          <a:p>
            <a:fld id="{F479C299-51B5-46F5-A6AA-9D5169258C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98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85D8AE1D-D5CB-408F-B3AC-C93342DE39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445067" cy="7562850"/>
          </a:xfrm>
          <a:prstGeom prst="rect">
            <a:avLst/>
          </a:prstGeom>
        </p:spPr>
      </p:pic>
      <p:sp>
        <p:nvSpPr>
          <p:cNvPr id="10" name="bk object 17">
            <a:extLst>
              <a:ext uri="{FF2B5EF4-FFF2-40B4-BE49-F238E27FC236}">
                <a16:creationId xmlns:a16="http://schemas.microsoft.com/office/drawing/2014/main" id="{B00D787D-D79C-46DF-8A35-1121484ED507}"/>
              </a:ext>
            </a:extLst>
          </p:cNvPr>
          <p:cNvSpPr/>
          <p:nvPr userDrawn="1"/>
        </p:nvSpPr>
        <p:spPr>
          <a:xfrm>
            <a:off x="494989" y="733660"/>
            <a:ext cx="12898697" cy="50418"/>
          </a:xfrm>
          <a:custGeom>
            <a:avLst/>
            <a:gdLst/>
            <a:ahLst/>
            <a:cxnLst/>
            <a:rect l="l" t="t" r="r" b="b"/>
            <a:pathLst>
              <a:path w="8764270">
                <a:moveTo>
                  <a:pt x="0" y="0"/>
                </a:moveTo>
                <a:lnTo>
                  <a:pt x="8763812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2263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8B47045-94E2-4B16-9E9A-5ECFA713EF5A}"/>
              </a:ext>
            </a:extLst>
          </p:cNvPr>
          <p:cNvSpPr/>
          <p:nvPr userDrawn="1"/>
        </p:nvSpPr>
        <p:spPr>
          <a:xfrm>
            <a:off x="0" y="1"/>
            <a:ext cx="13444538" cy="189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63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4" r:id="rId2"/>
    <p:sldLayoutId id="2147483665" r:id="rId3"/>
    <p:sldLayoutId id="2147483669" r:id="rId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74838">
        <a:defRPr>
          <a:latin typeface="+mn-lt"/>
          <a:ea typeface="+mn-ea"/>
          <a:cs typeface="+mn-cs"/>
        </a:defRPr>
      </a:lvl2pPr>
      <a:lvl3pPr marL="1149675">
        <a:defRPr>
          <a:latin typeface="+mn-lt"/>
          <a:ea typeface="+mn-ea"/>
          <a:cs typeface="+mn-cs"/>
        </a:defRPr>
      </a:lvl3pPr>
      <a:lvl4pPr marL="1724513">
        <a:defRPr>
          <a:latin typeface="+mn-lt"/>
          <a:ea typeface="+mn-ea"/>
          <a:cs typeface="+mn-cs"/>
        </a:defRPr>
      </a:lvl4pPr>
      <a:lvl5pPr marL="2299350">
        <a:defRPr>
          <a:latin typeface="+mn-lt"/>
          <a:ea typeface="+mn-ea"/>
          <a:cs typeface="+mn-cs"/>
        </a:defRPr>
      </a:lvl5pPr>
      <a:lvl6pPr marL="2874188">
        <a:defRPr>
          <a:latin typeface="+mn-lt"/>
          <a:ea typeface="+mn-ea"/>
          <a:cs typeface="+mn-cs"/>
        </a:defRPr>
      </a:lvl6pPr>
      <a:lvl7pPr marL="3449025">
        <a:defRPr>
          <a:latin typeface="+mn-lt"/>
          <a:ea typeface="+mn-ea"/>
          <a:cs typeface="+mn-cs"/>
        </a:defRPr>
      </a:lvl7pPr>
      <a:lvl8pPr marL="4023863">
        <a:defRPr>
          <a:latin typeface="+mn-lt"/>
          <a:ea typeface="+mn-ea"/>
          <a:cs typeface="+mn-cs"/>
        </a:defRPr>
      </a:lvl8pPr>
      <a:lvl9pPr marL="45987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74838">
        <a:defRPr>
          <a:latin typeface="+mn-lt"/>
          <a:ea typeface="+mn-ea"/>
          <a:cs typeface="+mn-cs"/>
        </a:defRPr>
      </a:lvl2pPr>
      <a:lvl3pPr marL="1149675">
        <a:defRPr>
          <a:latin typeface="+mn-lt"/>
          <a:ea typeface="+mn-ea"/>
          <a:cs typeface="+mn-cs"/>
        </a:defRPr>
      </a:lvl3pPr>
      <a:lvl4pPr marL="1724513">
        <a:defRPr>
          <a:latin typeface="+mn-lt"/>
          <a:ea typeface="+mn-ea"/>
          <a:cs typeface="+mn-cs"/>
        </a:defRPr>
      </a:lvl4pPr>
      <a:lvl5pPr marL="2299350">
        <a:defRPr>
          <a:latin typeface="+mn-lt"/>
          <a:ea typeface="+mn-ea"/>
          <a:cs typeface="+mn-cs"/>
        </a:defRPr>
      </a:lvl5pPr>
      <a:lvl6pPr marL="2874188">
        <a:defRPr>
          <a:latin typeface="+mn-lt"/>
          <a:ea typeface="+mn-ea"/>
          <a:cs typeface="+mn-cs"/>
        </a:defRPr>
      </a:lvl6pPr>
      <a:lvl7pPr marL="3449025">
        <a:defRPr>
          <a:latin typeface="+mn-lt"/>
          <a:ea typeface="+mn-ea"/>
          <a:cs typeface="+mn-cs"/>
        </a:defRPr>
      </a:lvl7pPr>
      <a:lvl8pPr marL="4023863">
        <a:defRPr>
          <a:latin typeface="+mn-lt"/>
          <a:ea typeface="+mn-ea"/>
          <a:cs typeface="+mn-cs"/>
        </a:defRPr>
      </a:lvl8pPr>
      <a:lvl9pPr marL="45987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5" Type="http://schemas.openxmlformats.org/officeDocument/2006/relationships/image" Target="../media/image4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3.png"/><Relationship Id="rId4" Type="http://schemas.openxmlformats.org/officeDocument/2006/relationships/image" Target="../media/image4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6403424C-1B25-45C1-85DD-7FA35354A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3444538" cy="756255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171EC51-8B82-4648-BFE1-08D3FDEFDD8F}"/>
              </a:ext>
            </a:extLst>
          </p:cNvPr>
          <p:cNvSpPr txBox="1"/>
          <p:nvPr/>
        </p:nvSpPr>
        <p:spPr>
          <a:xfrm>
            <a:off x="421569" y="1801205"/>
            <a:ext cx="7740860" cy="22159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pt-BR" sz="6000" b="1" dirty="0">
                <a:solidFill>
                  <a:srgbClr val="FFBD09"/>
                </a:solidFill>
                <a:latin typeface="ROBOTO" panose="02000000000000000000"/>
              </a:rPr>
              <a:t>Radar</a:t>
            </a:r>
            <a:r>
              <a:rPr lang="pt-BR" sz="6000" b="1" dirty="0">
                <a:solidFill>
                  <a:schemeClr val="bg1"/>
                </a:solidFill>
                <a:latin typeface="ROBOTO" panose="02000000000000000000"/>
              </a:rPr>
              <a:t> de Agilidade</a:t>
            </a:r>
            <a:endParaRPr lang="pt-BR" sz="4000" b="1" dirty="0">
              <a:solidFill>
                <a:schemeClr val="bg1"/>
              </a:solidFill>
              <a:latin typeface="ROBOTO" panose="02000000000000000000"/>
            </a:endParaRPr>
          </a:p>
          <a:p>
            <a:r>
              <a:rPr lang="pt-BR" b="1" dirty="0" err="1">
                <a:solidFill>
                  <a:srgbClr val="FFBD09"/>
                </a:solidFill>
                <a:latin typeface="ROBOTO" panose="02000000000000000000"/>
              </a:rPr>
              <a:t>Tangibilizando</a:t>
            </a:r>
            <a:r>
              <a:rPr lang="pt-BR" b="1" dirty="0">
                <a:solidFill>
                  <a:srgbClr val="FFBD09"/>
                </a:solidFill>
                <a:latin typeface="ROBOTO" panose="02000000000000000000"/>
              </a:rPr>
              <a:t> o manifesto ágil através de indicadores!</a:t>
            </a:r>
          </a:p>
        </p:txBody>
      </p:sp>
    </p:spTree>
    <p:extLst>
      <p:ext uri="{BB962C8B-B14F-4D97-AF65-F5344CB8AC3E}">
        <p14:creationId xmlns:p14="http://schemas.microsoft.com/office/powerpoint/2010/main" val="2957730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16926" y="-1454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4817993" cy="1618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Quem sou eu?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Imagem 12" descr="Uma imagem contendo pessoa, homem, ao ar livre, vestindo&#10;&#10;Descrição gerada com muito alta confiança">
            <a:extLst>
              <a:ext uri="{FF2B5EF4-FFF2-40B4-BE49-F238E27FC236}">
                <a16:creationId xmlns:a16="http://schemas.microsoft.com/office/drawing/2014/main" id="{AA6B9C2A-DC26-4CA5-8CEB-A3AB5ED1AE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445" y="4077790"/>
            <a:ext cx="1269787" cy="12600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chemeClr val="bg1">
                <a:alpha val="0"/>
              </a:scheme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BBBFF3E3-94EA-4048-8818-A3E49210AA8C}"/>
              </a:ext>
            </a:extLst>
          </p:cNvPr>
          <p:cNvGrpSpPr/>
          <p:nvPr/>
        </p:nvGrpSpPr>
        <p:grpSpPr>
          <a:xfrm>
            <a:off x="7808657" y="684639"/>
            <a:ext cx="4469307" cy="1135036"/>
            <a:chOff x="7808657" y="684639"/>
            <a:chExt cx="4469307" cy="1135036"/>
          </a:xfrm>
        </p:grpSpPr>
        <p:sp>
          <p:nvSpPr>
            <p:cNvPr id="19" name="CaixaDeTexto 7">
              <a:extLst>
                <a:ext uri="{FF2B5EF4-FFF2-40B4-BE49-F238E27FC236}">
                  <a16:creationId xmlns:a16="http://schemas.microsoft.com/office/drawing/2014/main" id="{79CB91A8-6F1E-45FB-8334-17B2BB5F9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8657" y="684639"/>
              <a:ext cx="9701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b="1" dirty="0">
                  <a:solidFill>
                    <a:srgbClr val="BEA54A"/>
                  </a:solidFill>
                </a:rPr>
                <a:t>Paixões?</a:t>
              </a:r>
            </a:p>
          </p:txBody>
        </p: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D6C397D1-C66D-4DB5-9C05-65B07BF69449}"/>
                </a:ext>
              </a:extLst>
            </p:cNvPr>
            <p:cNvCxnSpPr>
              <a:cxnSpLocks/>
            </p:cNvCxnSpPr>
            <p:nvPr/>
          </p:nvCxnSpPr>
          <p:spPr>
            <a:xfrm>
              <a:off x="7813964" y="942818"/>
              <a:ext cx="4464000" cy="1391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m 17">
              <a:extLst>
                <a:ext uri="{FF2B5EF4-FFF2-40B4-BE49-F238E27FC236}">
                  <a16:creationId xmlns:a16="http://schemas.microsoft.com/office/drawing/2014/main" id="{2D89C0A6-92B2-4338-A41E-3CB071980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952" y="12438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Imagem 18">
              <a:extLst>
                <a:ext uri="{FF2B5EF4-FFF2-40B4-BE49-F238E27FC236}">
                  <a16:creationId xmlns:a16="http://schemas.microsoft.com/office/drawing/2014/main" id="{F47BFA9B-0F4F-4F63-AFF4-62A737CD17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221" y="1243006"/>
              <a:ext cx="539750" cy="54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Imagem 19">
              <a:extLst>
                <a:ext uri="{FF2B5EF4-FFF2-40B4-BE49-F238E27FC236}">
                  <a16:creationId xmlns:a16="http://schemas.microsoft.com/office/drawing/2014/main" id="{4F782147-7791-4F93-BA0C-4965E0F7BF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0099" y="1243800"/>
              <a:ext cx="720725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Imagem 35" descr="Uma imagem contendo cachorro, interior, pequeno, sentado&#10;&#10;Descrição gerada com muito alta confiança">
              <a:extLst>
                <a:ext uri="{FF2B5EF4-FFF2-40B4-BE49-F238E27FC236}">
                  <a16:creationId xmlns:a16="http://schemas.microsoft.com/office/drawing/2014/main" id="{F39C1810-A914-414F-8DF6-4E282FFE4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7452" y="1207675"/>
              <a:ext cx="495712" cy="61200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7" name="Imagem 36" descr="Uma imagem contendo cachorro, sentado, interior, mamífero&#10;&#10;Descrição gerada com muito alta confiança">
              <a:extLst>
                <a:ext uri="{FF2B5EF4-FFF2-40B4-BE49-F238E27FC236}">
                  <a16:creationId xmlns:a16="http://schemas.microsoft.com/office/drawing/2014/main" id="{8920E7E6-5D0F-42B6-8B0C-5821DDB87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2292" y="1207675"/>
              <a:ext cx="566739" cy="61200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8" name="Imagem 37" descr="Uma imagem contendo pessoa, interior, mulher, parede&#10;&#10;Descrição gerada com muito alta confiança">
              <a:extLst>
                <a:ext uri="{FF2B5EF4-FFF2-40B4-BE49-F238E27FC236}">
                  <a16:creationId xmlns:a16="http://schemas.microsoft.com/office/drawing/2014/main" id="{39E7D4C5-84DC-4EEB-90E8-02FE5779E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830" y="1207675"/>
              <a:ext cx="619494" cy="61200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39" name="Retângulo 38">
            <a:extLst>
              <a:ext uri="{FF2B5EF4-FFF2-40B4-BE49-F238E27FC236}">
                <a16:creationId xmlns:a16="http://schemas.microsoft.com/office/drawing/2014/main" id="{3C4C326B-CE46-4840-9A90-32136B7F4B52}"/>
              </a:ext>
            </a:extLst>
          </p:cNvPr>
          <p:cNvSpPr/>
          <p:nvPr/>
        </p:nvSpPr>
        <p:spPr>
          <a:xfrm>
            <a:off x="750429" y="4378617"/>
            <a:ext cx="3303017" cy="140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Rafael</a:t>
            </a:r>
          </a:p>
          <a:p>
            <a:pPr defTabSz="1008309">
              <a:lnSpc>
                <a:spcPct val="80000"/>
              </a:lnSpc>
              <a:defRPr/>
            </a:pPr>
            <a:r>
              <a:rPr lang="pt-BR" sz="3529" spc="662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Stéfano</a:t>
            </a:r>
            <a:endParaRPr lang="pt-BR" sz="3529" spc="662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defTabSz="1008309">
              <a:lnSpc>
                <a:spcPct val="80000"/>
              </a:lnSpc>
              <a:defRPr/>
            </a:pPr>
            <a:r>
              <a:rPr lang="pt-BR" spc="662" dirty="0" err="1">
                <a:solidFill>
                  <a:srgbClr val="5A5A5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Agile</a:t>
            </a:r>
            <a:r>
              <a:rPr lang="pt-BR" spc="662" dirty="0">
                <a:solidFill>
                  <a:srgbClr val="5A5A5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pt-BR" spc="662" dirty="0" err="1">
                <a:solidFill>
                  <a:srgbClr val="5A5A5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Coach</a:t>
            </a:r>
            <a:r>
              <a:rPr lang="pt-BR" spc="662" dirty="0">
                <a:solidFill>
                  <a:srgbClr val="5A5A5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– XP Investimentos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11E8812-251E-9C40-A98A-4FA5EC544749}"/>
              </a:ext>
            </a:extLst>
          </p:cNvPr>
          <p:cNvGrpSpPr/>
          <p:nvPr/>
        </p:nvGrpSpPr>
        <p:grpSpPr>
          <a:xfrm>
            <a:off x="7808657" y="2872903"/>
            <a:ext cx="4469307" cy="1308127"/>
            <a:chOff x="7808657" y="295247"/>
            <a:chExt cx="4469307" cy="1308127"/>
          </a:xfrm>
        </p:grpSpPr>
        <p:pic>
          <p:nvPicPr>
            <p:cNvPr id="24" name="Imagem 10" descr="Uma imagem contendo clip-art&#10;&#10;Descrição gerada com muito alta confiança">
              <a:extLst>
                <a:ext uri="{FF2B5EF4-FFF2-40B4-BE49-F238E27FC236}">
                  <a16:creationId xmlns:a16="http://schemas.microsoft.com/office/drawing/2014/main" id="{7D056B96-A993-4143-AA97-11485EC418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9963" y="883374"/>
              <a:ext cx="10023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Imagem 11">
              <a:extLst>
                <a:ext uri="{FF2B5EF4-FFF2-40B4-BE49-F238E27FC236}">
                  <a16:creationId xmlns:a16="http://schemas.microsoft.com/office/drawing/2014/main" id="{BEEC40DF-A2C1-4BE3-8B1E-C7A27D42D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98272" y="883374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agem 12">
              <a:extLst>
                <a:ext uri="{FF2B5EF4-FFF2-40B4-BE49-F238E27FC236}">
                  <a16:creationId xmlns:a16="http://schemas.microsoft.com/office/drawing/2014/main" id="{72659E68-E552-407C-889D-AB92F0A1F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3954" y="883374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CaixaDeTexto 7">
              <a:extLst>
                <a:ext uri="{FF2B5EF4-FFF2-40B4-BE49-F238E27FC236}">
                  <a16:creationId xmlns:a16="http://schemas.microsoft.com/office/drawing/2014/main" id="{421CC73F-8214-495B-98E3-38995381A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8657" y="295247"/>
              <a:ext cx="14253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b="1" dirty="0">
                  <a:solidFill>
                    <a:srgbClr val="BEA54A"/>
                  </a:solidFill>
                </a:rPr>
                <a:t>Onde estudei?</a:t>
              </a:r>
            </a:p>
          </p:txBody>
        </p:sp>
        <p:cxnSp>
          <p:nvCxnSpPr>
            <p:cNvPr id="45" name="Conector reto 44">
              <a:extLst>
                <a:ext uri="{FF2B5EF4-FFF2-40B4-BE49-F238E27FC236}">
                  <a16:creationId xmlns:a16="http://schemas.microsoft.com/office/drawing/2014/main" id="{83270C42-DD99-4E62-90DF-E6ED9400E32F}"/>
                </a:ext>
              </a:extLst>
            </p:cNvPr>
            <p:cNvCxnSpPr>
              <a:cxnSpLocks/>
            </p:cNvCxnSpPr>
            <p:nvPr/>
          </p:nvCxnSpPr>
          <p:spPr>
            <a:xfrm>
              <a:off x="7813964" y="553426"/>
              <a:ext cx="4464000" cy="1391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F96C438-6392-FF43-94F8-596D8FCAEB53}"/>
              </a:ext>
            </a:extLst>
          </p:cNvPr>
          <p:cNvGrpSpPr/>
          <p:nvPr/>
        </p:nvGrpSpPr>
        <p:grpSpPr>
          <a:xfrm>
            <a:off x="7813637" y="5234259"/>
            <a:ext cx="4469307" cy="1338898"/>
            <a:chOff x="7813637" y="2670672"/>
            <a:chExt cx="4469307" cy="1338898"/>
          </a:xfrm>
        </p:grpSpPr>
        <p:pic>
          <p:nvPicPr>
            <p:cNvPr id="28" name="Imagem 13">
              <a:extLst>
                <a:ext uri="{FF2B5EF4-FFF2-40B4-BE49-F238E27FC236}">
                  <a16:creationId xmlns:a16="http://schemas.microsoft.com/office/drawing/2014/main" id="{91260AAE-924C-4A66-9F3B-02CDC257A2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0057" y="3289570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Imagem 14">
              <a:extLst>
                <a:ext uri="{FF2B5EF4-FFF2-40B4-BE49-F238E27FC236}">
                  <a16:creationId xmlns:a16="http://schemas.microsoft.com/office/drawing/2014/main" id="{99E19D88-03B9-48AD-849E-4DEC6809A1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91716" y="3289570"/>
              <a:ext cx="722118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m 16">
              <a:extLst>
                <a:ext uri="{FF2B5EF4-FFF2-40B4-BE49-F238E27FC236}">
                  <a16:creationId xmlns:a16="http://schemas.microsoft.com/office/drawing/2014/main" id="{380BCD9C-270A-47F3-991B-3A203B073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8521" y="3289570"/>
              <a:ext cx="950823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CaixaDeTexto 7">
              <a:extLst>
                <a:ext uri="{FF2B5EF4-FFF2-40B4-BE49-F238E27FC236}">
                  <a16:creationId xmlns:a16="http://schemas.microsoft.com/office/drawing/2014/main" id="{4EC9432F-69C2-4BB7-88CB-7F67C132D7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3637" y="2670672"/>
              <a:ext cx="15456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b="1" dirty="0">
                  <a:solidFill>
                    <a:srgbClr val="BEA54A"/>
                  </a:solidFill>
                </a:rPr>
                <a:t>Onde trabalhei?</a:t>
              </a:r>
            </a:p>
          </p:txBody>
        </p:sp>
        <p:cxnSp>
          <p:nvCxnSpPr>
            <p:cNvPr id="43" name="Conector reto 42">
              <a:extLst>
                <a:ext uri="{FF2B5EF4-FFF2-40B4-BE49-F238E27FC236}">
                  <a16:creationId xmlns:a16="http://schemas.microsoft.com/office/drawing/2014/main" id="{FE2DA9ED-9185-4C2B-83B9-FCA4673A36D1}"/>
                </a:ext>
              </a:extLst>
            </p:cNvPr>
            <p:cNvCxnSpPr>
              <a:cxnSpLocks/>
            </p:cNvCxnSpPr>
            <p:nvPr/>
          </p:nvCxnSpPr>
          <p:spPr>
            <a:xfrm>
              <a:off x="7818944" y="2928851"/>
              <a:ext cx="4464000" cy="1391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32" name="Picture 8" descr="Image result for itau">
              <a:extLst>
                <a:ext uri="{FF2B5EF4-FFF2-40B4-BE49-F238E27FC236}">
                  <a16:creationId xmlns:a16="http://schemas.microsoft.com/office/drawing/2014/main" id="{FC3828B3-C193-436A-B191-40A9C61C08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84" r="41397" b="45370"/>
            <a:stretch/>
          </p:blipFill>
          <p:spPr bwMode="auto">
            <a:xfrm>
              <a:off x="10177808" y="3289570"/>
              <a:ext cx="775444" cy="720000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2268232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m 93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12433" r="1" b="12445"/>
          <a:stretch/>
        </p:blipFill>
        <p:spPr>
          <a:xfrm>
            <a:off x="0" y="-2710"/>
            <a:ext cx="7665592" cy="7565412"/>
          </a:xfrm>
          <a:prstGeom prst="rect">
            <a:avLst/>
          </a:prstGeom>
        </p:spPr>
      </p:pic>
      <p:sp>
        <p:nvSpPr>
          <p:cNvPr id="97" name="Retângulo 96"/>
          <p:cNvSpPr/>
          <p:nvPr/>
        </p:nvSpPr>
        <p:spPr>
          <a:xfrm rot="16200000">
            <a:off x="3538497" y="964886"/>
            <a:ext cx="7562552" cy="5633081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30000">
                <a:schemeClr val="tx1">
                  <a:alpha val="82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" name="Retângulo 1"/>
          <p:cNvSpPr/>
          <p:nvPr/>
        </p:nvSpPr>
        <p:spPr>
          <a:xfrm>
            <a:off x="7312640" y="105184"/>
            <a:ext cx="4105140" cy="745751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96" name="Retângulo 95"/>
          <p:cNvSpPr/>
          <p:nvPr/>
        </p:nvSpPr>
        <p:spPr>
          <a:xfrm>
            <a:off x="9330869" y="149"/>
            <a:ext cx="4113669" cy="756255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14" name="Retângulo 13"/>
          <p:cNvSpPr/>
          <p:nvPr/>
        </p:nvSpPr>
        <p:spPr>
          <a:xfrm>
            <a:off x="7058144" y="1209257"/>
            <a:ext cx="2307067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985" spc="33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UMA DAS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7486868" y="1484389"/>
            <a:ext cx="4788130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5293" b="1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maiores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7528882" y="1921143"/>
            <a:ext cx="4197068" cy="611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5000"/>
              </a:lnSpc>
              <a:defRPr/>
            </a:pPr>
            <a:r>
              <a:rPr lang="pt-BR" sz="1985" spc="33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INSTITUIÇÕES FINANCEIRAS DO 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0256553" y="2050049"/>
            <a:ext cx="2345577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5293" b="1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Brasil</a:t>
            </a:r>
          </a:p>
        </p:txBody>
      </p:sp>
      <p:sp>
        <p:nvSpPr>
          <p:cNvPr id="20" name="Retângulo 19"/>
          <p:cNvSpPr/>
          <p:nvPr/>
        </p:nvSpPr>
        <p:spPr>
          <a:xfrm flipH="1">
            <a:off x="7511758" y="2937930"/>
            <a:ext cx="4616581" cy="184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5000"/>
              </a:lnSpc>
              <a:spcAft>
                <a:spcPts val="2757"/>
              </a:spcAft>
              <a:defRPr/>
            </a:pPr>
            <a:r>
              <a:rPr lang="pt-BR" sz="2646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+1 milhão de </a:t>
            </a:r>
            <a:r>
              <a:rPr lang="pt-BR" sz="2646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clientes</a:t>
            </a:r>
          </a:p>
          <a:p>
            <a:pPr defTabSz="1008309">
              <a:lnSpc>
                <a:spcPct val="85000"/>
              </a:lnSpc>
              <a:spcAft>
                <a:spcPts val="2757"/>
              </a:spcAft>
              <a:defRPr/>
            </a:pPr>
            <a:r>
              <a:rPr lang="pt-BR" sz="2646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+R$270 bilhões </a:t>
            </a:r>
            <a:r>
              <a:rPr lang="pt-BR" sz="2646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de ativos</a:t>
            </a:r>
          </a:p>
          <a:p>
            <a:pPr defTabSz="1008309">
              <a:lnSpc>
                <a:spcPct val="85000"/>
              </a:lnSpc>
              <a:spcAft>
                <a:spcPts val="2757"/>
              </a:spcAft>
              <a:defRPr/>
            </a:pPr>
            <a:r>
              <a:rPr lang="pt-BR" sz="2646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 mil </a:t>
            </a:r>
            <a:r>
              <a:rPr lang="pt-BR" sz="2646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assessores</a:t>
            </a:r>
          </a:p>
        </p:txBody>
      </p:sp>
      <p:pic>
        <p:nvPicPr>
          <p:cNvPr id="2050" name="Picture 2" descr="Resultado de imagem para brazil flag 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t="2642" r="14213" b="-1"/>
          <a:stretch/>
        </p:blipFill>
        <p:spPr bwMode="auto">
          <a:xfrm>
            <a:off x="7542261" y="5478206"/>
            <a:ext cx="498779" cy="476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usa flag 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t="14" r="41036" b="-14"/>
          <a:stretch/>
        </p:blipFill>
        <p:spPr bwMode="auto">
          <a:xfrm>
            <a:off x="8152495" y="5478206"/>
            <a:ext cx="468439" cy="476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swiss flag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086" y="5458504"/>
            <a:ext cx="516080" cy="51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uk flag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448" y="5460030"/>
            <a:ext cx="516080" cy="51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/>
          <p:cNvSpPr/>
          <p:nvPr/>
        </p:nvSpPr>
        <p:spPr>
          <a:xfrm>
            <a:off x="1962903" y="1470663"/>
            <a:ext cx="158794" cy="158794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46" name="Elipse 245"/>
          <p:cNvSpPr/>
          <p:nvPr/>
        </p:nvSpPr>
        <p:spPr>
          <a:xfrm>
            <a:off x="1809584" y="1879826"/>
            <a:ext cx="158794" cy="158794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47" name="Elipse 246"/>
          <p:cNvSpPr/>
          <p:nvPr/>
        </p:nvSpPr>
        <p:spPr>
          <a:xfrm>
            <a:off x="4277455" y="4541278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48" name="Elipse 247"/>
          <p:cNvSpPr/>
          <p:nvPr/>
        </p:nvSpPr>
        <p:spPr>
          <a:xfrm>
            <a:off x="4124136" y="4950441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0" name="Elipse 249"/>
          <p:cNvSpPr/>
          <p:nvPr/>
        </p:nvSpPr>
        <p:spPr>
          <a:xfrm>
            <a:off x="4650210" y="865257"/>
            <a:ext cx="158794" cy="158794"/>
          </a:xfrm>
          <a:prstGeom prst="ellipse">
            <a:avLst/>
          </a:prstGeom>
          <a:solidFill>
            <a:srgbClr val="D9335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2" name="Elipse 251"/>
          <p:cNvSpPr/>
          <p:nvPr/>
        </p:nvSpPr>
        <p:spPr>
          <a:xfrm>
            <a:off x="4879840" y="1107259"/>
            <a:ext cx="158794" cy="158794"/>
          </a:xfrm>
          <a:prstGeom prst="ellipse">
            <a:avLst/>
          </a:prstGeom>
          <a:solidFill>
            <a:srgbClr val="D9335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3" name="Elipse 252"/>
          <p:cNvSpPr/>
          <p:nvPr/>
        </p:nvSpPr>
        <p:spPr>
          <a:xfrm>
            <a:off x="4017296" y="4523759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4" name="Elipse 253"/>
          <p:cNvSpPr/>
          <p:nvPr/>
        </p:nvSpPr>
        <p:spPr>
          <a:xfrm>
            <a:off x="4287008" y="4791648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5" name="Elipse 254"/>
          <p:cNvSpPr/>
          <p:nvPr/>
        </p:nvSpPr>
        <p:spPr>
          <a:xfrm>
            <a:off x="4503230" y="4682553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6" name="Elipse 255"/>
          <p:cNvSpPr/>
          <p:nvPr/>
        </p:nvSpPr>
        <p:spPr>
          <a:xfrm>
            <a:off x="4626667" y="4460452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7" name="Elipse 256"/>
          <p:cNvSpPr/>
          <p:nvPr/>
        </p:nvSpPr>
        <p:spPr>
          <a:xfrm>
            <a:off x="4664130" y="4176474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8" name="Elipse 257"/>
          <p:cNvSpPr/>
          <p:nvPr/>
        </p:nvSpPr>
        <p:spPr>
          <a:xfrm>
            <a:off x="4809004" y="3971892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59" name="Elipse 258"/>
          <p:cNvSpPr/>
          <p:nvPr/>
        </p:nvSpPr>
        <p:spPr>
          <a:xfrm>
            <a:off x="4570286" y="3971892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0" name="Elipse 259"/>
          <p:cNvSpPr/>
          <p:nvPr/>
        </p:nvSpPr>
        <p:spPr>
          <a:xfrm>
            <a:off x="4273851" y="3971892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1" name="Elipse 260"/>
          <p:cNvSpPr/>
          <p:nvPr/>
        </p:nvSpPr>
        <p:spPr>
          <a:xfrm>
            <a:off x="4423833" y="4193993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2" name="Elipse 261"/>
          <p:cNvSpPr/>
          <p:nvPr/>
        </p:nvSpPr>
        <p:spPr>
          <a:xfrm>
            <a:off x="4167409" y="4313066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3" name="Elipse 262"/>
          <p:cNvSpPr/>
          <p:nvPr/>
        </p:nvSpPr>
        <p:spPr>
          <a:xfrm>
            <a:off x="4033554" y="4084854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4" name="Elipse 263"/>
          <p:cNvSpPr/>
          <p:nvPr/>
        </p:nvSpPr>
        <p:spPr>
          <a:xfrm>
            <a:off x="3831295" y="4273390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5" name="Elipse 264"/>
          <p:cNvSpPr/>
          <p:nvPr/>
        </p:nvSpPr>
        <p:spPr>
          <a:xfrm>
            <a:off x="3804909" y="4556128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6" name="Elipse 265"/>
          <p:cNvSpPr/>
          <p:nvPr/>
        </p:nvSpPr>
        <p:spPr>
          <a:xfrm>
            <a:off x="3910692" y="4838866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7" name="Elipse 266"/>
          <p:cNvSpPr/>
          <p:nvPr/>
        </p:nvSpPr>
        <p:spPr>
          <a:xfrm>
            <a:off x="3937899" y="5160444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8" name="Elipse 267"/>
          <p:cNvSpPr/>
          <p:nvPr/>
        </p:nvSpPr>
        <p:spPr>
          <a:xfrm>
            <a:off x="3775197" y="4004163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69" name="Elipse 268"/>
          <p:cNvSpPr/>
          <p:nvPr/>
        </p:nvSpPr>
        <p:spPr>
          <a:xfrm>
            <a:off x="3547434" y="4004163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70" name="Elipse 269"/>
          <p:cNvSpPr/>
          <p:nvPr/>
        </p:nvSpPr>
        <p:spPr>
          <a:xfrm>
            <a:off x="3687158" y="3734936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71" name="Elipse 270"/>
          <p:cNvSpPr/>
          <p:nvPr/>
        </p:nvSpPr>
        <p:spPr>
          <a:xfrm>
            <a:off x="3995427" y="3844037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74" name="Elipse 273"/>
          <p:cNvSpPr/>
          <p:nvPr/>
        </p:nvSpPr>
        <p:spPr>
          <a:xfrm>
            <a:off x="4224199" y="3695244"/>
            <a:ext cx="158794" cy="15879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5"/>
          </a:p>
        </p:txBody>
      </p:sp>
      <p:sp>
        <p:nvSpPr>
          <p:cNvPr id="275" name="Retângulo 274"/>
          <p:cNvSpPr/>
          <p:nvPr/>
        </p:nvSpPr>
        <p:spPr>
          <a:xfrm flipH="1">
            <a:off x="7473886" y="5009072"/>
            <a:ext cx="4616581" cy="438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5000"/>
              </a:lnSpc>
              <a:spcAft>
                <a:spcPts val="2757"/>
              </a:spcAft>
              <a:defRPr/>
            </a:pPr>
            <a:r>
              <a:rPr lang="pt-BR" sz="2646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Escritórios</a:t>
            </a:r>
            <a:endParaRPr lang="pt-BR" sz="2646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5656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500" fill="hold"/>
                                        <p:tgtEl>
                                          <p:spTgt spid="24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500" fill="hold"/>
                                        <p:tgtEl>
                                          <p:spTgt spid="24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500" fill="hold"/>
                                        <p:tgtEl>
                                          <p:spTgt spid="24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500" fill="hold"/>
                                        <p:tgtEl>
                                          <p:spTgt spid="25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500" fill="hold"/>
                                        <p:tgtEl>
                                          <p:spTgt spid="25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500" fill="hold"/>
                                        <p:tgtEl>
                                          <p:spTgt spid="25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3" dur="500" fill="hold"/>
                                        <p:tgtEl>
                                          <p:spTgt spid="25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500" fill="hold"/>
                                        <p:tgtEl>
                                          <p:spTgt spid="25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500" fill="hold"/>
                                        <p:tgtEl>
                                          <p:spTgt spid="25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9" dur="500" fill="hold"/>
                                        <p:tgtEl>
                                          <p:spTgt spid="25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" dur="500" fill="hold"/>
                                        <p:tgtEl>
                                          <p:spTgt spid="25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500" fill="hold"/>
                                        <p:tgtEl>
                                          <p:spTgt spid="25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500" fill="hold"/>
                                        <p:tgtEl>
                                          <p:spTgt spid="26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500" fill="hold"/>
                                        <p:tgtEl>
                                          <p:spTgt spid="26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9" dur="500" fill="hold"/>
                                        <p:tgtEl>
                                          <p:spTgt spid="26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" dur="500" fill="hold"/>
                                        <p:tgtEl>
                                          <p:spTgt spid="26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3" dur="500" fill="hold"/>
                                        <p:tgtEl>
                                          <p:spTgt spid="26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5" dur="500" fill="hold"/>
                                        <p:tgtEl>
                                          <p:spTgt spid="26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500" fill="hold"/>
                                        <p:tgtEl>
                                          <p:spTgt spid="26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500" fill="hold"/>
                                        <p:tgtEl>
                                          <p:spTgt spid="26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" dur="500" fill="hold"/>
                                        <p:tgtEl>
                                          <p:spTgt spid="26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" dur="500" fill="hold"/>
                                        <p:tgtEl>
                                          <p:spTgt spid="26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5" dur="500" fill="hold"/>
                                        <p:tgtEl>
                                          <p:spTgt spid="27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7" dur="500" fill="hold"/>
                                        <p:tgtEl>
                                          <p:spTgt spid="27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9" dur="500" fill="hold"/>
                                        <p:tgtEl>
                                          <p:spTgt spid="27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50" grpId="0" animBg="1"/>
      <p:bldP spid="250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4" grpId="0" animBg="1"/>
      <p:bldP spid="274" grpId="1" animBg="1"/>
      <p:bldP spid="2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06523" y="-2870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4817993" cy="879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Contexto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8111CFC-6715-4E5F-BA04-16E5FF06BB6B}"/>
              </a:ext>
            </a:extLst>
          </p:cNvPr>
          <p:cNvSpPr/>
          <p:nvPr/>
        </p:nvSpPr>
        <p:spPr>
          <a:xfrm>
            <a:off x="750430" y="4378617"/>
            <a:ext cx="4012070" cy="139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Como estamos organizados?</a:t>
            </a:r>
          </a:p>
        </p:txBody>
      </p:sp>
      <p:pic>
        <p:nvPicPr>
          <p:cNvPr id="23" name="Imagem 22" descr="Uma imagem contendo texto&#10;&#10;Descrição gerada automaticamente">
            <a:extLst>
              <a:ext uri="{FF2B5EF4-FFF2-40B4-BE49-F238E27FC236}">
                <a16:creationId xmlns:a16="http://schemas.microsoft.com/office/drawing/2014/main" id="{4491803A-2144-4BA9-BD17-A551049BB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31" y="1545892"/>
            <a:ext cx="5173743" cy="2520000"/>
          </a:xfrm>
          <a:prstGeom prst="rect">
            <a:avLst/>
          </a:prstGeom>
        </p:spPr>
      </p:pic>
      <p:pic>
        <p:nvPicPr>
          <p:cNvPr id="26" name="Gráfico 25" descr="Usuário">
            <a:extLst>
              <a:ext uri="{FF2B5EF4-FFF2-40B4-BE49-F238E27FC236}">
                <a16:creationId xmlns:a16="http://schemas.microsoft.com/office/drawing/2014/main" id="{E0EB62B2-7CE0-43C5-A6CB-B2B8A6D11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591814" y="970170"/>
            <a:ext cx="468000" cy="468000"/>
          </a:xfrm>
          <a:prstGeom prst="rect">
            <a:avLst/>
          </a:prstGeom>
        </p:spPr>
      </p:pic>
      <p:pic>
        <p:nvPicPr>
          <p:cNvPr id="27" name="Gráfico 26" descr="Usuário">
            <a:extLst>
              <a:ext uri="{FF2B5EF4-FFF2-40B4-BE49-F238E27FC236}">
                <a16:creationId xmlns:a16="http://schemas.microsoft.com/office/drawing/2014/main" id="{19ABD75A-5595-47B3-ACC8-1B5D091D2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13891" y="970170"/>
            <a:ext cx="468000" cy="468000"/>
          </a:xfrm>
          <a:prstGeom prst="rect">
            <a:avLst/>
          </a:prstGeom>
        </p:spPr>
      </p:pic>
      <p:pic>
        <p:nvPicPr>
          <p:cNvPr id="28" name="Gráfico 27" descr="Usuário">
            <a:extLst>
              <a:ext uri="{FF2B5EF4-FFF2-40B4-BE49-F238E27FC236}">
                <a16:creationId xmlns:a16="http://schemas.microsoft.com/office/drawing/2014/main" id="{3F6E76D8-9D3E-4386-8E1E-A6239D7C89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835968" y="970170"/>
            <a:ext cx="468000" cy="468000"/>
          </a:xfrm>
          <a:prstGeom prst="rect">
            <a:avLst/>
          </a:prstGeom>
        </p:spPr>
      </p:pic>
      <p:pic>
        <p:nvPicPr>
          <p:cNvPr id="30" name="Gráfico 29" descr="Usuário">
            <a:extLst>
              <a:ext uri="{FF2B5EF4-FFF2-40B4-BE49-F238E27FC236}">
                <a16:creationId xmlns:a16="http://schemas.microsoft.com/office/drawing/2014/main" id="{58CA15B8-E759-4149-807E-8FCEA7895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458045" y="970170"/>
            <a:ext cx="468000" cy="468000"/>
          </a:xfrm>
          <a:prstGeom prst="rect">
            <a:avLst/>
          </a:prstGeom>
        </p:spPr>
      </p:pic>
      <p:pic>
        <p:nvPicPr>
          <p:cNvPr id="31" name="Gráfico 30" descr="Usuário">
            <a:extLst>
              <a:ext uri="{FF2B5EF4-FFF2-40B4-BE49-F238E27FC236}">
                <a16:creationId xmlns:a16="http://schemas.microsoft.com/office/drawing/2014/main" id="{5020FE3E-028D-4E83-83D9-FA26C22E5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080122" y="970170"/>
            <a:ext cx="468000" cy="468000"/>
          </a:xfrm>
          <a:prstGeom prst="rect">
            <a:avLst/>
          </a:prstGeom>
        </p:spPr>
      </p:pic>
      <p:pic>
        <p:nvPicPr>
          <p:cNvPr id="32" name="Gráfico 31" descr="Usuário">
            <a:extLst>
              <a:ext uri="{FF2B5EF4-FFF2-40B4-BE49-F238E27FC236}">
                <a16:creationId xmlns:a16="http://schemas.microsoft.com/office/drawing/2014/main" id="{16373B41-1522-4102-8759-7D34A3A24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702199" y="970170"/>
            <a:ext cx="468000" cy="468000"/>
          </a:xfrm>
          <a:prstGeom prst="rect">
            <a:avLst/>
          </a:prstGeom>
        </p:spPr>
      </p:pic>
      <p:pic>
        <p:nvPicPr>
          <p:cNvPr id="33" name="Gráfico 32" descr="Usuário">
            <a:extLst>
              <a:ext uri="{FF2B5EF4-FFF2-40B4-BE49-F238E27FC236}">
                <a16:creationId xmlns:a16="http://schemas.microsoft.com/office/drawing/2014/main" id="{4217AD31-60AB-4B80-AE5D-E938E57B2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324276" y="970170"/>
            <a:ext cx="468000" cy="468000"/>
          </a:xfrm>
          <a:prstGeom prst="rect">
            <a:avLst/>
          </a:prstGeom>
        </p:spPr>
      </p:pic>
      <p:pic>
        <p:nvPicPr>
          <p:cNvPr id="34" name="Gráfico 33" descr="Usuário">
            <a:extLst>
              <a:ext uri="{FF2B5EF4-FFF2-40B4-BE49-F238E27FC236}">
                <a16:creationId xmlns:a16="http://schemas.microsoft.com/office/drawing/2014/main" id="{EEDD131A-ACC5-46CB-B7F6-00622E79B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969737" y="970170"/>
            <a:ext cx="468000" cy="468000"/>
          </a:xfrm>
          <a:prstGeom prst="rect">
            <a:avLst/>
          </a:prstGeom>
        </p:spPr>
      </p:pic>
      <p:sp>
        <p:nvSpPr>
          <p:cNvPr id="36" name="Forma Livre 157">
            <a:extLst>
              <a:ext uri="{FF2B5EF4-FFF2-40B4-BE49-F238E27FC236}">
                <a16:creationId xmlns:a16="http://schemas.microsoft.com/office/drawing/2014/main" id="{BE7E7EDE-F598-46D0-871F-1CC55CF8EBD5}"/>
              </a:ext>
            </a:extLst>
          </p:cNvPr>
          <p:cNvSpPr/>
          <p:nvPr/>
        </p:nvSpPr>
        <p:spPr>
          <a:xfrm rot="16200000" flipH="1">
            <a:off x="7796744" y="150828"/>
            <a:ext cx="3168526" cy="4822540"/>
          </a:xfrm>
          <a:custGeom>
            <a:avLst/>
            <a:gdLst>
              <a:gd name="connsiteX0" fmla="*/ 0 w 3168526"/>
              <a:gd name="connsiteY0" fmla="*/ 78002 h 4822540"/>
              <a:gd name="connsiteX1" fmla="*/ 0 w 3168526"/>
              <a:gd name="connsiteY1" fmla="*/ 4744538 h 4822540"/>
              <a:gd name="connsiteX2" fmla="*/ 78002 w 3168526"/>
              <a:gd name="connsiteY2" fmla="*/ 4822540 h 4822540"/>
              <a:gd name="connsiteX3" fmla="*/ 389998 w 3168526"/>
              <a:gd name="connsiteY3" fmla="*/ 4822540 h 4822540"/>
              <a:gd name="connsiteX4" fmla="*/ 468000 w 3168526"/>
              <a:gd name="connsiteY4" fmla="*/ 4744538 h 4822540"/>
              <a:gd name="connsiteX5" fmla="*/ 468000 w 3168526"/>
              <a:gd name="connsiteY5" fmla="*/ 2597100 h 4822540"/>
              <a:gd name="connsiteX6" fmla="*/ 3168526 w 3168526"/>
              <a:gd name="connsiteY6" fmla="*/ 2597100 h 4822540"/>
              <a:gd name="connsiteX7" fmla="*/ 3168526 w 3168526"/>
              <a:gd name="connsiteY7" fmla="*/ 64000 h 4822540"/>
              <a:gd name="connsiteX8" fmla="*/ 465173 w 3168526"/>
              <a:gd name="connsiteY8" fmla="*/ 64000 h 4822540"/>
              <a:gd name="connsiteX9" fmla="*/ 461870 w 3168526"/>
              <a:gd name="connsiteY9" fmla="*/ 47640 h 4822540"/>
              <a:gd name="connsiteX10" fmla="*/ 389998 w 3168526"/>
              <a:gd name="connsiteY10" fmla="*/ 0 h 4822540"/>
              <a:gd name="connsiteX11" fmla="*/ 78002 w 3168526"/>
              <a:gd name="connsiteY11" fmla="*/ 0 h 4822540"/>
              <a:gd name="connsiteX12" fmla="*/ 0 w 3168526"/>
              <a:gd name="connsiteY12" fmla="*/ 78002 h 482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8526" h="4822540">
                <a:moveTo>
                  <a:pt x="0" y="78002"/>
                </a:moveTo>
                <a:lnTo>
                  <a:pt x="0" y="4744538"/>
                </a:lnTo>
                <a:cubicBezTo>
                  <a:pt x="0" y="4787617"/>
                  <a:pt x="34923" y="4822540"/>
                  <a:pt x="78002" y="4822540"/>
                </a:cubicBezTo>
                <a:lnTo>
                  <a:pt x="389998" y="4822540"/>
                </a:lnTo>
                <a:cubicBezTo>
                  <a:pt x="433077" y="4822540"/>
                  <a:pt x="468000" y="4787617"/>
                  <a:pt x="468000" y="4744538"/>
                </a:cubicBezTo>
                <a:lnTo>
                  <a:pt x="468000" y="2597100"/>
                </a:lnTo>
                <a:lnTo>
                  <a:pt x="3168526" y="2597100"/>
                </a:lnTo>
                <a:lnTo>
                  <a:pt x="3168526" y="64000"/>
                </a:lnTo>
                <a:lnTo>
                  <a:pt x="465173" y="64000"/>
                </a:lnTo>
                <a:lnTo>
                  <a:pt x="461870" y="47640"/>
                </a:lnTo>
                <a:cubicBezTo>
                  <a:pt x="450029" y="19644"/>
                  <a:pt x="422307" y="0"/>
                  <a:pt x="389998" y="0"/>
                </a:cubicBezTo>
                <a:lnTo>
                  <a:pt x="78002" y="0"/>
                </a:lnTo>
                <a:cubicBezTo>
                  <a:pt x="34923" y="0"/>
                  <a:pt x="0" y="34923"/>
                  <a:pt x="0" y="78002"/>
                </a:cubicBezTo>
                <a:close/>
              </a:path>
            </a:pathLst>
          </a:custGeom>
          <a:solidFill>
            <a:srgbClr val="00B05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406A694E-D9B7-44AD-B3DB-FF70823CB4BB}"/>
              </a:ext>
            </a:extLst>
          </p:cNvPr>
          <p:cNvSpPr txBox="1"/>
          <p:nvPr/>
        </p:nvSpPr>
        <p:spPr>
          <a:xfrm rot="19038464">
            <a:off x="6940388" y="430965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 err="1">
                <a:solidFill>
                  <a:schemeClr val="accent3">
                    <a:lumMod val="50000"/>
                  </a:schemeClr>
                </a:solidFill>
              </a:rPr>
              <a:t>Agile</a:t>
            </a: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sz="1400" b="1" dirty="0" err="1">
                <a:solidFill>
                  <a:schemeClr val="accent3">
                    <a:lumMod val="50000"/>
                  </a:schemeClr>
                </a:solidFill>
              </a:rPr>
              <a:t>Coach</a:t>
            </a:r>
            <a:endParaRPr lang="pt-B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305AEB76-9BDB-4665-A025-1FDBC1662011}"/>
              </a:ext>
            </a:extLst>
          </p:cNvPr>
          <p:cNvSpPr txBox="1"/>
          <p:nvPr/>
        </p:nvSpPr>
        <p:spPr>
          <a:xfrm rot="19038464">
            <a:off x="7751729" y="599983"/>
            <a:ext cx="417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QA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DAF7D6BB-4F1C-40D1-9DDF-C7BCD56371A5}"/>
              </a:ext>
            </a:extLst>
          </p:cNvPr>
          <p:cNvSpPr txBox="1"/>
          <p:nvPr/>
        </p:nvSpPr>
        <p:spPr>
          <a:xfrm rot="19038464">
            <a:off x="8109756" y="403248"/>
            <a:ext cx="114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Infra </a:t>
            </a:r>
            <a:r>
              <a:rPr lang="pt-BR" sz="1400" b="1" dirty="0" err="1">
                <a:solidFill>
                  <a:schemeClr val="accent3">
                    <a:lumMod val="50000"/>
                  </a:schemeClr>
                </a:solidFill>
              </a:rPr>
              <a:t>DevOps</a:t>
            </a:r>
            <a:endParaRPr lang="pt-B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B81C728-3B00-4F70-B1C7-60C728125B9A}"/>
              </a:ext>
            </a:extLst>
          </p:cNvPr>
          <p:cNvSpPr txBox="1"/>
          <p:nvPr/>
        </p:nvSpPr>
        <p:spPr>
          <a:xfrm rot="19038464">
            <a:off x="9028089" y="567918"/>
            <a:ext cx="5323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Infra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747CE0D-C2BE-419B-8A43-51F39D2DF082}"/>
              </a:ext>
            </a:extLst>
          </p:cNvPr>
          <p:cNvSpPr txBox="1"/>
          <p:nvPr/>
        </p:nvSpPr>
        <p:spPr>
          <a:xfrm rot="19038464">
            <a:off x="9417492" y="450529"/>
            <a:ext cx="973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Operações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CE67272-67B2-4FEE-9C13-753F5CE8F91A}"/>
              </a:ext>
            </a:extLst>
          </p:cNvPr>
          <p:cNvSpPr txBox="1"/>
          <p:nvPr/>
        </p:nvSpPr>
        <p:spPr>
          <a:xfrm rot="19038464">
            <a:off x="10125317" y="502159"/>
            <a:ext cx="777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 err="1">
                <a:solidFill>
                  <a:schemeClr val="accent3">
                    <a:lumMod val="50000"/>
                  </a:schemeClr>
                </a:solidFill>
              </a:rPr>
              <a:t>Seg</a:t>
            </a: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 Info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DEC21A73-C033-4269-BDE4-DFE1EA7BE6A0}"/>
              </a:ext>
            </a:extLst>
          </p:cNvPr>
          <p:cNvSpPr txBox="1"/>
          <p:nvPr/>
        </p:nvSpPr>
        <p:spPr>
          <a:xfrm rot="19038464">
            <a:off x="10692013" y="480963"/>
            <a:ext cx="863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 err="1">
                <a:solidFill>
                  <a:schemeClr val="accent3">
                    <a:lumMod val="50000"/>
                  </a:schemeClr>
                </a:solidFill>
              </a:rPr>
              <a:t>Analytics</a:t>
            </a:r>
            <a:endParaRPr lang="pt-B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6CF81E68-F429-4D80-8FDA-AC3098AFD741}"/>
              </a:ext>
            </a:extLst>
          </p:cNvPr>
          <p:cNvSpPr txBox="1"/>
          <p:nvPr/>
        </p:nvSpPr>
        <p:spPr>
          <a:xfrm rot="19038464">
            <a:off x="11412114" y="540202"/>
            <a:ext cx="643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UX/UI</a:t>
            </a:r>
          </a:p>
        </p:txBody>
      </p:sp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285DB8B9-EE65-4608-9E30-BE73F50B8732}"/>
              </a:ext>
            </a:extLst>
          </p:cNvPr>
          <p:cNvGrpSpPr/>
          <p:nvPr/>
        </p:nvGrpSpPr>
        <p:grpSpPr>
          <a:xfrm>
            <a:off x="7257581" y="4559259"/>
            <a:ext cx="4017962" cy="2592388"/>
            <a:chOff x="7257581" y="4559259"/>
            <a:chExt cx="4017962" cy="2592388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817A4EC6-5939-4934-A6B4-886E79F0F28C}"/>
                </a:ext>
              </a:extLst>
            </p:cNvPr>
            <p:cNvGrpSpPr/>
            <p:nvPr/>
          </p:nvGrpSpPr>
          <p:grpSpPr>
            <a:xfrm>
              <a:off x="7314731" y="4559259"/>
              <a:ext cx="3960812" cy="2592388"/>
              <a:chOff x="7086131" y="4559259"/>
              <a:chExt cx="3960812" cy="2592388"/>
            </a:xfrm>
          </p:grpSpPr>
          <p:sp>
            <p:nvSpPr>
              <p:cNvPr id="129" name="CaixaDeTexto 128">
                <a:extLst>
                  <a:ext uri="{FF2B5EF4-FFF2-40B4-BE49-F238E27FC236}">
                    <a16:creationId xmlns:a16="http://schemas.microsoft.com/office/drawing/2014/main" id="{0A7A594F-3FD0-460D-BFCE-7FABD45731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131" y="5411230"/>
                <a:ext cx="127476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t-BR" altLang="pt-BR" sz="1200" b="1" dirty="0"/>
                  <a:t>Time </a:t>
                </a:r>
                <a:r>
                  <a:rPr lang="pt-BR" altLang="pt-BR" sz="1200" b="1" dirty="0" err="1"/>
                  <a:t>to</a:t>
                </a:r>
                <a:r>
                  <a:rPr lang="pt-BR" altLang="pt-BR" sz="1200" b="1" dirty="0"/>
                  <a:t> </a:t>
                </a:r>
                <a:r>
                  <a:rPr lang="pt-BR" altLang="pt-BR" sz="1200" b="1" dirty="0" err="1"/>
                  <a:t>market</a:t>
                </a:r>
                <a:endParaRPr lang="pt-BR" altLang="pt-BR" sz="1200" b="1" dirty="0"/>
              </a:p>
            </p:txBody>
          </p:sp>
          <p:sp>
            <p:nvSpPr>
              <p:cNvPr id="130" name="CaixaDeTexto 129">
                <a:extLst>
                  <a:ext uri="{FF2B5EF4-FFF2-40B4-BE49-F238E27FC236}">
                    <a16:creationId xmlns:a16="http://schemas.microsoft.com/office/drawing/2014/main" id="{F62D7212-88C7-4BEC-857B-7C832609EF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131" y="6447054"/>
                <a:ext cx="1878012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t-BR" altLang="pt-BR" sz="1200" b="1" dirty="0"/>
                  <a:t>Experiência do usuário</a:t>
                </a:r>
              </a:p>
            </p:txBody>
          </p:sp>
          <p:sp>
            <p:nvSpPr>
              <p:cNvPr id="131" name="CaixaDeTexto 130">
                <a:extLst>
                  <a:ext uri="{FF2B5EF4-FFF2-40B4-BE49-F238E27FC236}">
                    <a16:creationId xmlns:a16="http://schemas.microsoft.com/office/drawing/2014/main" id="{044C1CD8-6137-4D7F-8114-B976944010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131" y="5836422"/>
                <a:ext cx="277971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t-BR" altLang="pt-BR" sz="1200" b="1" dirty="0"/>
                  <a:t>Resposta às mudanças do mercado</a:t>
                </a:r>
              </a:p>
            </p:txBody>
          </p:sp>
          <p:sp>
            <p:nvSpPr>
              <p:cNvPr id="132" name="CaixaDeTexto 131">
                <a:extLst>
                  <a:ext uri="{FF2B5EF4-FFF2-40B4-BE49-F238E27FC236}">
                    <a16:creationId xmlns:a16="http://schemas.microsoft.com/office/drawing/2014/main" id="{3EEFC4D9-8D2C-4284-A212-AFCB46DBFA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131" y="4984451"/>
                <a:ext cx="3960812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t-BR" altLang="pt-BR" sz="1200" b="1" dirty="0" err="1"/>
                  <a:t>Deploy</a:t>
                </a:r>
                <a:r>
                  <a:rPr lang="pt-BR" altLang="pt-BR" sz="1200" b="1" dirty="0"/>
                  <a:t> contínuo e resolução rápida de problemas</a:t>
                </a:r>
              </a:p>
            </p:txBody>
          </p:sp>
          <p:sp>
            <p:nvSpPr>
              <p:cNvPr id="133" name="CaixaDeTexto 132">
                <a:extLst>
                  <a:ext uri="{FF2B5EF4-FFF2-40B4-BE49-F238E27FC236}">
                    <a16:creationId xmlns:a16="http://schemas.microsoft.com/office/drawing/2014/main" id="{A4F83B18-7586-4ED1-A880-03BB759466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131" y="4559259"/>
                <a:ext cx="265112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t-BR" altLang="pt-BR" sz="1200" b="1" dirty="0"/>
                  <a:t>Qualidade do código</a:t>
                </a:r>
              </a:p>
            </p:txBody>
          </p:sp>
          <p:sp>
            <p:nvSpPr>
              <p:cNvPr id="134" name="CaixaDeTexto 133">
                <a:extLst>
                  <a:ext uri="{FF2B5EF4-FFF2-40B4-BE49-F238E27FC236}">
                    <a16:creationId xmlns:a16="http://schemas.microsoft.com/office/drawing/2014/main" id="{2D42AD6F-9FF9-484C-AC69-1BCA44948F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131" y="6873834"/>
                <a:ext cx="2651125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Blip>
                    <a:blip r:embed="rId6"/>
                  </a:buBlip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Blip>
                    <a:blip r:embed="rId6"/>
                  </a:buBlip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t-BR" altLang="pt-BR" sz="1200" b="1" dirty="0"/>
                  <a:t>Mais tempo para inovar</a:t>
                </a:r>
              </a:p>
            </p:txBody>
          </p:sp>
        </p:grpSp>
        <p:cxnSp>
          <p:nvCxnSpPr>
            <p:cNvPr id="135" name="Conector reto 134">
              <a:extLst>
                <a:ext uri="{FF2B5EF4-FFF2-40B4-BE49-F238E27FC236}">
                  <a16:creationId xmlns:a16="http://schemas.microsoft.com/office/drawing/2014/main" id="{71250DDA-3FE4-4FD0-BC1E-36ED7C61BB3D}"/>
                </a:ext>
              </a:extLst>
            </p:cNvPr>
            <p:cNvCxnSpPr>
              <a:cxnSpLocks/>
            </p:cNvCxnSpPr>
            <p:nvPr/>
          </p:nvCxnSpPr>
          <p:spPr>
            <a:xfrm>
              <a:off x="7257581" y="4571959"/>
              <a:ext cx="0" cy="252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ector reto 135">
              <a:extLst>
                <a:ext uri="{FF2B5EF4-FFF2-40B4-BE49-F238E27FC236}">
                  <a16:creationId xmlns:a16="http://schemas.microsoft.com/office/drawing/2014/main" id="{649588A7-0F2C-4E4A-9781-FCE4F8D9F0D5}"/>
                </a:ext>
              </a:extLst>
            </p:cNvPr>
            <p:cNvCxnSpPr>
              <a:cxnSpLocks/>
            </p:cNvCxnSpPr>
            <p:nvPr/>
          </p:nvCxnSpPr>
          <p:spPr>
            <a:xfrm>
              <a:off x="7257581" y="4999509"/>
              <a:ext cx="0" cy="252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ector reto 136">
              <a:extLst>
                <a:ext uri="{FF2B5EF4-FFF2-40B4-BE49-F238E27FC236}">
                  <a16:creationId xmlns:a16="http://schemas.microsoft.com/office/drawing/2014/main" id="{2E383730-ACA8-4D6E-95FB-62FAA198397C}"/>
                </a:ext>
              </a:extLst>
            </p:cNvPr>
            <p:cNvCxnSpPr>
              <a:cxnSpLocks/>
            </p:cNvCxnSpPr>
            <p:nvPr/>
          </p:nvCxnSpPr>
          <p:spPr>
            <a:xfrm>
              <a:off x="7257581" y="5427059"/>
              <a:ext cx="0" cy="252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to 137">
              <a:extLst>
                <a:ext uri="{FF2B5EF4-FFF2-40B4-BE49-F238E27FC236}">
                  <a16:creationId xmlns:a16="http://schemas.microsoft.com/office/drawing/2014/main" id="{519C1006-830F-4CCF-81F5-46D50B543998}"/>
                </a:ext>
              </a:extLst>
            </p:cNvPr>
            <p:cNvCxnSpPr>
              <a:cxnSpLocks/>
            </p:cNvCxnSpPr>
            <p:nvPr/>
          </p:nvCxnSpPr>
          <p:spPr>
            <a:xfrm>
              <a:off x="7257581" y="5854609"/>
              <a:ext cx="0" cy="432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to 138">
              <a:extLst>
                <a:ext uri="{FF2B5EF4-FFF2-40B4-BE49-F238E27FC236}">
                  <a16:creationId xmlns:a16="http://schemas.microsoft.com/office/drawing/2014/main" id="{763D55C2-420E-40E0-B103-148E0C6CCD80}"/>
                </a:ext>
              </a:extLst>
            </p:cNvPr>
            <p:cNvCxnSpPr>
              <a:cxnSpLocks/>
            </p:cNvCxnSpPr>
            <p:nvPr/>
          </p:nvCxnSpPr>
          <p:spPr>
            <a:xfrm>
              <a:off x="7257581" y="6462159"/>
              <a:ext cx="0" cy="252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to 139">
              <a:extLst>
                <a:ext uri="{FF2B5EF4-FFF2-40B4-BE49-F238E27FC236}">
                  <a16:creationId xmlns:a16="http://schemas.microsoft.com/office/drawing/2014/main" id="{C103772E-3E81-45C1-B4B7-47684B9557DC}"/>
                </a:ext>
              </a:extLst>
            </p:cNvPr>
            <p:cNvCxnSpPr>
              <a:cxnSpLocks/>
            </p:cNvCxnSpPr>
            <p:nvPr/>
          </p:nvCxnSpPr>
          <p:spPr>
            <a:xfrm>
              <a:off x="7257581" y="6889709"/>
              <a:ext cx="0" cy="252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8" name="Imagem 127" descr="Uma imagem contendo mapa&#10;&#10;Descrição gerada automaticamente">
            <a:extLst>
              <a:ext uri="{FF2B5EF4-FFF2-40B4-BE49-F238E27FC236}">
                <a16:creationId xmlns:a16="http://schemas.microsoft.com/office/drawing/2014/main" id="{92617A27-33F7-494D-BE01-1763E5326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419" y="4275668"/>
            <a:ext cx="5132665" cy="3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366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  <p:bldP spid="9" grpId="0"/>
      <p:bldP spid="36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06523" y="-1454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4817993" cy="879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Problema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8111CFC-6715-4E5F-BA04-16E5FF06BB6B}"/>
              </a:ext>
            </a:extLst>
          </p:cNvPr>
          <p:cNvSpPr/>
          <p:nvPr/>
        </p:nvSpPr>
        <p:spPr>
          <a:xfrm>
            <a:off x="750430" y="4378617"/>
            <a:ext cx="2911499" cy="139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 que queremos resolver?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034A3D8-03CC-4D9F-9E90-5110330DD41D}"/>
              </a:ext>
            </a:extLst>
          </p:cNvPr>
          <p:cNvGrpSpPr/>
          <p:nvPr/>
        </p:nvGrpSpPr>
        <p:grpSpPr>
          <a:xfrm>
            <a:off x="6696430" y="571500"/>
            <a:ext cx="5759891" cy="6190553"/>
            <a:chOff x="6696430" y="571500"/>
            <a:chExt cx="5759891" cy="6190553"/>
          </a:xfrm>
        </p:grpSpPr>
        <p:pic>
          <p:nvPicPr>
            <p:cNvPr id="15" name="Imagem 3" descr="Uma imagem contendo captura de tela&#10;&#10;Descrição gerada automaticamente">
              <a:extLst>
                <a:ext uri="{FF2B5EF4-FFF2-40B4-BE49-F238E27FC236}">
                  <a16:creationId xmlns:a16="http://schemas.microsoft.com/office/drawing/2014/main" id="{33796F64-B767-45EB-8253-D5CDA6EB0A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583"/>
            <a:stretch/>
          </p:blipFill>
          <p:spPr bwMode="auto">
            <a:xfrm>
              <a:off x="6992698" y="571500"/>
              <a:ext cx="4919553" cy="4047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3" descr="Uma imagem contendo captura de tela&#10;&#10;Descrição gerada automaticamente">
              <a:extLst>
                <a:ext uri="{FF2B5EF4-FFF2-40B4-BE49-F238E27FC236}">
                  <a16:creationId xmlns:a16="http://schemas.microsoft.com/office/drawing/2014/main" id="{D540D478-C10C-474D-8815-1B3335D856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02" b="53509"/>
            <a:stretch/>
          </p:blipFill>
          <p:spPr bwMode="auto">
            <a:xfrm>
              <a:off x="6696430" y="4666601"/>
              <a:ext cx="2854564" cy="188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2D9B232A-DB31-407E-99BE-5CE34953164C}"/>
                </a:ext>
              </a:extLst>
            </p:cNvPr>
            <p:cNvGrpSpPr/>
            <p:nvPr/>
          </p:nvGrpSpPr>
          <p:grpSpPr>
            <a:xfrm>
              <a:off x="9601757" y="4666601"/>
              <a:ext cx="2854564" cy="2095452"/>
              <a:chOff x="10710000" y="5248131"/>
              <a:chExt cx="2854564" cy="2095452"/>
            </a:xfrm>
          </p:grpSpPr>
          <p:pic>
            <p:nvPicPr>
              <p:cNvPr id="19" name="Imagem 3" descr="Uma imagem contendo captura de tela&#10;&#10;Descrição gerada automaticamente">
                <a:extLst>
                  <a:ext uri="{FF2B5EF4-FFF2-40B4-BE49-F238E27FC236}">
                    <a16:creationId xmlns:a16="http://schemas.microsoft.com/office/drawing/2014/main" id="{5007CC9D-0884-43EC-898A-073BA5A9B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02" t="48225"/>
              <a:stretch/>
            </p:blipFill>
            <p:spPr bwMode="auto">
              <a:xfrm>
                <a:off x="10710000" y="5248131"/>
                <a:ext cx="2854564" cy="2095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Imagem 3" descr="Uma imagem contendo captura de tela&#10;&#10;Descrição gerada automaticamente">
                <a:extLst>
                  <a:ext uri="{FF2B5EF4-FFF2-40B4-BE49-F238E27FC236}">
                    <a16:creationId xmlns:a16="http://schemas.microsoft.com/office/drawing/2014/main" id="{6D3C149F-55E8-40A0-8CC4-C4EF2D2AA8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415" t="84539" r="17955" b="4636"/>
              <a:stretch/>
            </p:blipFill>
            <p:spPr bwMode="auto">
              <a:xfrm>
                <a:off x="12097483" y="6735725"/>
                <a:ext cx="1271410" cy="49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524513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06523" y="-1454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4817993" cy="879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Problema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8111CFC-6715-4E5F-BA04-16E5FF06BB6B}"/>
              </a:ext>
            </a:extLst>
          </p:cNvPr>
          <p:cNvSpPr/>
          <p:nvPr/>
        </p:nvSpPr>
        <p:spPr>
          <a:xfrm>
            <a:off x="750430" y="4378617"/>
            <a:ext cx="2926220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 que medimos?</a:t>
            </a:r>
          </a:p>
        </p:txBody>
      </p:sp>
      <p:pic>
        <p:nvPicPr>
          <p:cNvPr id="16" name="Imagem 12">
            <a:extLst>
              <a:ext uri="{FF2B5EF4-FFF2-40B4-BE49-F238E27FC236}">
                <a16:creationId xmlns:a16="http://schemas.microsoft.com/office/drawing/2014/main" id="{7745D2CB-5672-4B0C-B586-44BA33000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622" y="249896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0BF2F80E-53A3-4709-B9ED-70B30F66C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7722" y="811452"/>
            <a:ext cx="9017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dirty="0" err="1"/>
              <a:t>Cycle</a:t>
            </a:r>
            <a:r>
              <a:rPr lang="pt-BR" altLang="pt-BR" sz="1200" dirty="0"/>
              <a:t> time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326C967-2F61-4916-ACF4-3E0B0246E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7722" y="1174990"/>
            <a:ext cx="969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/>
              <a:t>Throughput</a:t>
            </a:r>
          </a:p>
        </p:txBody>
      </p:sp>
      <p:sp>
        <p:nvSpPr>
          <p:cNvPr id="26" name="CaixaDeTexto 24">
            <a:extLst>
              <a:ext uri="{FF2B5EF4-FFF2-40B4-BE49-F238E27FC236}">
                <a16:creationId xmlns:a16="http://schemas.microsoft.com/office/drawing/2014/main" id="{98A61A92-549B-4FC2-8358-ECD9CE6DE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7722" y="1540115"/>
            <a:ext cx="1116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/>
              <a:t>WIP/Capacity</a:t>
            </a:r>
          </a:p>
        </p:txBody>
      </p:sp>
      <p:sp>
        <p:nvSpPr>
          <p:cNvPr id="27" name="CaixaDeTexto 25">
            <a:extLst>
              <a:ext uri="{FF2B5EF4-FFF2-40B4-BE49-F238E27FC236}">
                <a16:creationId xmlns:a16="http://schemas.microsoft.com/office/drawing/2014/main" id="{28956553-C906-4507-9A49-815236DE3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7722" y="1903652"/>
            <a:ext cx="933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/>
              <a:t>Retrabalho</a:t>
            </a:r>
          </a:p>
        </p:txBody>
      </p:sp>
      <p:pic>
        <p:nvPicPr>
          <p:cNvPr id="30" name="Imagem 27">
            <a:extLst>
              <a:ext uri="{FF2B5EF4-FFF2-40B4-BE49-F238E27FC236}">
                <a16:creationId xmlns:a16="http://schemas.microsoft.com/office/drawing/2014/main" id="{0A01F26B-5A3E-4A0E-918B-B3870E19F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557" y="249896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6E1DB9C0-90E4-478D-A450-95FB86E94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5604" y="811452"/>
            <a:ext cx="9172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dirty="0"/>
              <a:t>Autonomia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7174622-5A01-4B5E-9239-821872BF1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5604" y="1174990"/>
            <a:ext cx="8322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dirty="0"/>
              <a:t>Propósito</a:t>
            </a:r>
          </a:p>
        </p:txBody>
      </p:sp>
      <p:sp>
        <p:nvSpPr>
          <p:cNvPr id="37" name="CaixaDeTexto 24">
            <a:extLst>
              <a:ext uri="{FF2B5EF4-FFF2-40B4-BE49-F238E27FC236}">
                <a16:creationId xmlns:a16="http://schemas.microsoft.com/office/drawing/2014/main" id="{E971F5E6-C0CB-4C29-9B65-3ECE72A65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5604" y="1540115"/>
            <a:ext cx="13596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dirty="0"/>
              <a:t>Desenvolvimento</a:t>
            </a:r>
          </a:p>
        </p:txBody>
      </p:sp>
      <p:sp>
        <p:nvSpPr>
          <p:cNvPr id="38" name="CaixaDeTexto 25">
            <a:extLst>
              <a:ext uri="{FF2B5EF4-FFF2-40B4-BE49-F238E27FC236}">
                <a16:creationId xmlns:a16="http://schemas.microsoft.com/office/drawing/2014/main" id="{39FFDBB8-3607-4C51-9961-6460BC791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5604" y="1903652"/>
            <a:ext cx="16001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dirty="0"/>
              <a:t>Organização do time</a:t>
            </a:r>
          </a:p>
        </p:txBody>
      </p:sp>
      <p:sp>
        <p:nvSpPr>
          <p:cNvPr id="40" name="CaixaDeTexto 7">
            <a:extLst>
              <a:ext uri="{FF2B5EF4-FFF2-40B4-BE49-F238E27FC236}">
                <a16:creationId xmlns:a16="http://schemas.microsoft.com/office/drawing/2014/main" id="{D3354637-358A-4CAA-9A0F-5B9239817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7047" y="465147"/>
            <a:ext cx="6046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b="1" dirty="0">
                <a:solidFill>
                  <a:srgbClr val="BEA54A"/>
                </a:solidFill>
              </a:rPr>
              <a:t>Pulso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492AF9EE-B881-4252-8A9C-6BBF38062664}"/>
              </a:ext>
            </a:extLst>
          </p:cNvPr>
          <p:cNvCxnSpPr>
            <a:cxnSpLocks/>
          </p:cNvCxnSpPr>
          <p:nvPr/>
        </p:nvCxnSpPr>
        <p:spPr>
          <a:xfrm>
            <a:off x="7206242" y="723326"/>
            <a:ext cx="2124000" cy="1391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7">
            <a:extLst>
              <a:ext uri="{FF2B5EF4-FFF2-40B4-BE49-F238E27FC236}">
                <a16:creationId xmlns:a16="http://schemas.microsoft.com/office/drawing/2014/main" id="{918FBBE9-A250-4CE4-BA51-163588880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34" y="4019251"/>
            <a:ext cx="10054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b="1" dirty="0">
                <a:solidFill>
                  <a:srgbClr val="BEA54A"/>
                </a:solidFill>
              </a:rPr>
              <a:t>Maturidade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2F5290CD-2948-4DFE-9B73-930E0B620DF5}"/>
              </a:ext>
            </a:extLst>
          </p:cNvPr>
          <p:cNvCxnSpPr>
            <a:cxnSpLocks/>
          </p:cNvCxnSpPr>
          <p:nvPr/>
        </p:nvCxnSpPr>
        <p:spPr>
          <a:xfrm>
            <a:off x="7206242" y="4274268"/>
            <a:ext cx="5760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Imagem 6" descr="Uma imagem contendo mapa&#10;&#10;Descrição gerada automaticamente">
            <a:extLst>
              <a:ext uri="{FF2B5EF4-FFF2-40B4-BE49-F238E27FC236}">
                <a16:creationId xmlns:a16="http://schemas.microsoft.com/office/drawing/2014/main" id="{3B2E625F-DF42-45F3-BE76-3992DF23A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7"/>
          <a:stretch>
            <a:fillRect/>
          </a:stretch>
        </p:blipFill>
        <p:spPr bwMode="auto">
          <a:xfrm>
            <a:off x="7972297" y="4365556"/>
            <a:ext cx="3760974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BCC61E8C-7B0F-4DA2-8B14-046F16EEBC22}"/>
              </a:ext>
            </a:extLst>
          </p:cNvPr>
          <p:cNvGrpSpPr/>
          <p:nvPr/>
        </p:nvGrpSpPr>
        <p:grpSpPr>
          <a:xfrm>
            <a:off x="7327797" y="4591466"/>
            <a:ext cx="5639045" cy="2768308"/>
            <a:chOff x="7327797" y="4591466"/>
            <a:chExt cx="5639045" cy="2768308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3FD61755-D567-4114-91ED-F7BE349740F4}"/>
                </a:ext>
              </a:extLst>
            </p:cNvPr>
            <p:cNvSpPr txBox="1"/>
            <p:nvPr/>
          </p:nvSpPr>
          <p:spPr>
            <a:xfrm>
              <a:off x="9418009" y="4591466"/>
              <a:ext cx="76976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Qualidade</a:t>
              </a:r>
              <a:endParaRPr lang="pt-BR" sz="1200" dirty="0"/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B9B16CEA-1027-4241-9E28-8233DA372583}"/>
                </a:ext>
              </a:extLst>
            </p:cNvPr>
            <p:cNvSpPr txBox="1"/>
            <p:nvPr/>
          </p:nvSpPr>
          <p:spPr>
            <a:xfrm>
              <a:off x="10167462" y="4624641"/>
              <a:ext cx="61427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Quebra</a:t>
              </a:r>
              <a:endParaRPr lang="pt-BR" sz="1200" dirty="0"/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83A36E1C-80B3-4B92-90AB-87D4CD2BD92F}"/>
                </a:ext>
              </a:extLst>
            </p:cNvPr>
            <p:cNvSpPr txBox="1"/>
            <p:nvPr/>
          </p:nvSpPr>
          <p:spPr>
            <a:xfrm>
              <a:off x="10555602" y="4853076"/>
              <a:ext cx="152958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Autonomia e </a:t>
              </a:r>
              <a:r>
                <a:rPr lang="pt-BR" sz="1100" dirty="0" err="1"/>
                <a:t>Auto-org</a:t>
              </a:r>
              <a:r>
                <a:rPr lang="pt-BR" sz="1100" dirty="0"/>
                <a:t>. </a:t>
              </a:r>
              <a:endParaRPr lang="pt-BR" sz="1200" dirty="0"/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C26B9FA3-8E34-48C5-A2A0-6F008BD6E09B}"/>
                </a:ext>
              </a:extLst>
            </p:cNvPr>
            <p:cNvSpPr txBox="1"/>
            <p:nvPr/>
          </p:nvSpPr>
          <p:spPr>
            <a:xfrm>
              <a:off x="10824494" y="5170158"/>
              <a:ext cx="88517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Código </a:t>
              </a:r>
              <a:r>
                <a:rPr lang="pt-BR" sz="1100" dirty="0" err="1"/>
                <a:t>Sust</a:t>
              </a:r>
              <a:r>
                <a:rPr lang="pt-BR" sz="1100" dirty="0"/>
                <a:t>.</a:t>
              </a:r>
              <a:endParaRPr lang="pt-BR" sz="1200" dirty="0"/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1E51978F-09D7-46B9-B5A0-8263AD567E26}"/>
                </a:ext>
              </a:extLst>
            </p:cNvPr>
            <p:cNvSpPr txBox="1"/>
            <p:nvPr/>
          </p:nvSpPr>
          <p:spPr>
            <a:xfrm>
              <a:off x="10989763" y="5525315"/>
              <a:ext cx="180049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Colaboração e Comunicação</a:t>
              </a:r>
              <a:endParaRPr lang="pt-BR" sz="1200" dirty="0"/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22597F75-C43C-4FF2-B1EA-A6AE60F0330F}"/>
                </a:ext>
              </a:extLst>
            </p:cNvPr>
            <p:cNvSpPr txBox="1"/>
            <p:nvPr/>
          </p:nvSpPr>
          <p:spPr>
            <a:xfrm>
              <a:off x="11031697" y="5920102"/>
              <a:ext cx="193514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Compartilhamento de Conhec.</a:t>
              </a:r>
              <a:endParaRPr lang="pt-BR" sz="1200" dirty="0"/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5E91527F-927C-4C59-A500-D4A342BFD1C6}"/>
                </a:ext>
              </a:extLst>
            </p:cNvPr>
            <p:cNvSpPr txBox="1"/>
            <p:nvPr/>
          </p:nvSpPr>
          <p:spPr>
            <a:xfrm>
              <a:off x="10937226" y="6314343"/>
              <a:ext cx="128112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Comprometimento</a:t>
              </a:r>
              <a:endParaRPr lang="pt-BR" sz="1200" dirty="0"/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A2142503-3EF0-4404-8DB8-2B3152919742}"/>
                </a:ext>
              </a:extLst>
            </p:cNvPr>
            <p:cNvSpPr txBox="1"/>
            <p:nvPr/>
          </p:nvSpPr>
          <p:spPr>
            <a:xfrm>
              <a:off x="10714658" y="6624638"/>
              <a:ext cx="109036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Digital </a:t>
              </a:r>
              <a:r>
                <a:rPr lang="pt-BR" sz="1100" dirty="0" err="1"/>
                <a:t>Analytics</a:t>
              </a:r>
              <a:endParaRPr lang="pt-BR" sz="1200" dirty="0"/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8338F9C0-D0AE-440E-9673-AAA8D3F1F75E}"/>
                </a:ext>
              </a:extLst>
            </p:cNvPr>
            <p:cNvSpPr txBox="1"/>
            <p:nvPr/>
          </p:nvSpPr>
          <p:spPr>
            <a:xfrm>
              <a:off x="10412353" y="6838142"/>
              <a:ext cx="171232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Entrega de valor ao cliente</a:t>
              </a:r>
              <a:endParaRPr lang="pt-BR" sz="1200" dirty="0"/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0AC6064F-0D9A-451A-8067-095725A8E84E}"/>
                </a:ext>
              </a:extLst>
            </p:cNvPr>
            <p:cNvSpPr txBox="1"/>
            <p:nvPr/>
          </p:nvSpPr>
          <p:spPr>
            <a:xfrm>
              <a:off x="10025812" y="7098164"/>
              <a:ext cx="135806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Interdisciplinaridade</a:t>
              </a:r>
              <a:endParaRPr lang="pt-BR" sz="1200" dirty="0"/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7931648C-08ED-427B-9226-C3C439640AAC}"/>
                </a:ext>
              </a:extLst>
            </p:cNvPr>
            <p:cNvSpPr txBox="1"/>
            <p:nvPr/>
          </p:nvSpPr>
          <p:spPr>
            <a:xfrm>
              <a:off x="9006007" y="7079867"/>
              <a:ext cx="55816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Kaizen</a:t>
              </a:r>
              <a:endParaRPr lang="pt-BR" sz="1200" dirty="0"/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7399A20C-E446-4601-A5AB-E05B51750A55}"/>
                </a:ext>
              </a:extLst>
            </p:cNvPr>
            <p:cNvSpPr txBox="1"/>
            <p:nvPr/>
          </p:nvSpPr>
          <p:spPr>
            <a:xfrm>
              <a:off x="7645933" y="6910250"/>
              <a:ext cx="154561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Métricas e Ferramentas</a:t>
              </a:r>
              <a:endParaRPr lang="pt-BR" sz="1200" dirty="0"/>
            </a:p>
          </p:txBody>
        </p: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9E348546-5628-4D7A-9D5E-D8698896C0FD}"/>
                </a:ext>
              </a:extLst>
            </p:cNvPr>
            <p:cNvSpPr txBox="1"/>
            <p:nvPr/>
          </p:nvSpPr>
          <p:spPr>
            <a:xfrm>
              <a:off x="7460379" y="6623373"/>
              <a:ext cx="147348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Motivação e confiança</a:t>
              </a:r>
              <a:endParaRPr lang="pt-BR" sz="1200" dirty="0"/>
            </a:p>
          </p:txBody>
        </p: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2FCD7E4F-5B72-468E-96AC-47F9188429DF}"/>
                </a:ext>
              </a:extLst>
            </p:cNvPr>
            <p:cNvSpPr txBox="1"/>
            <p:nvPr/>
          </p:nvSpPr>
          <p:spPr>
            <a:xfrm>
              <a:off x="7605116" y="6323099"/>
              <a:ext cx="110799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Práticas </a:t>
              </a:r>
              <a:r>
                <a:rPr lang="pt-BR" sz="1100" dirty="0" err="1"/>
                <a:t>DevOps</a:t>
              </a:r>
              <a:endParaRPr lang="pt-BR" sz="1200" dirty="0"/>
            </a:p>
          </p:txBody>
        </p:sp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5BB3D7B3-1653-4E0A-B621-830E5A689651}"/>
                </a:ext>
              </a:extLst>
            </p:cNvPr>
            <p:cNvSpPr txBox="1"/>
            <p:nvPr/>
          </p:nvSpPr>
          <p:spPr>
            <a:xfrm>
              <a:off x="7327797" y="5928104"/>
              <a:ext cx="12474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Práticas </a:t>
              </a:r>
              <a:r>
                <a:rPr lang="pt-BR" sz="1100" dirty="0" err="1"/>
                <a:t>Lean-agile</a:t>
              </a:r>
              <a:endParaRPr lang="pt-BR" sz="1200" dirty="0"/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D493A6AB-B56C-4015-8592-AA8F3A601454}"/>
                </a:ext>
              </a:extLst>
            </p:cNvPr>
            <p:cNvSpPr txBox="1"/>
            <p:nvPr/>
          </p:nvSpPr>
          <p:spPr>
            <a:xfrm>
              <a:off x="7336546" y="5531492"/>
              <a:ext cx="127150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Relaciona. Negócio</a:t>
              </a:r>
              <a:endParaRPr lang="pt-BR" sz="1200" dirty="0"/>
            </a:p>
          </p:txBody>
        </p: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29FBBCB3-EBF9-4A5E-BCAB-A7996B19EC9F}"/>
                </a:ext>
              </a:extLst>
            </p:cNvPr>
            <p:cNvSpPr txBox="1"/>
            <p:nvPr/>
          </p:nvSpPr>
          <p:spPr>
            <a:xfrm>
              <a:off x="7508286" y="5169948"/>
              <a:ext cx="128432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Ritmo das entregas</a:t>
              </a:r>
              <a:endParaRPr lang="pt-BR" sz="1200" dirty="0"/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7DFFE638-127F-434C-B8C2-75A1CC9A9FC0}"/>
                </a:ext>
              </a:extLst>
            </p:cNvPr>
            <p:cNvSpPr txBox="1"/>
            <p:nvPr/>
          </p:nvSpPr>
          <p:spPr>
            <a:xfrm>
              <a:off x="7665765" y="4898127"/>
              <a:ext cx="135646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Satisfação do cliente</a:t>
              </a:r>
              <a:endParaRPr lang="pt-BR" sz="1200" dirty="0"/>
            </a:p>
          </p:txBody>
        </p:sp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9D1FEEEE-0B3A-46DB-8A96-A8B693B3C9B2}"/>
                </a:ext>
              </a:extLst>
            </p:cNvPr>
            <p:cNvSpPr txBox="1"/>
            <p:nvPr/>
          </p:nvSpPr>
          <p:spPr>
            <a:xfrm>
              <a:off x="7738007" y="4643239"/>
              <a:ext cx="163698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100" dirty="0"/>
                <a:t>Segurança da Informação</a:t>
              </a:r>
              <a:endParaRPr lang="pt-BR" sz="1200" dirty="0"/>
            </a:p>
          </p:txBody>
        </p:sp>
      </p:grpSp>
      <p:sp>
        <p:nvSpPr>
          <p:cNvPr id="65" name="CaixaDeTexto 7">
            <a:extLst>
              <a:ext uri="{FF2B5EF4-FFF2-40B4-BE49-F238E27FC236}">
                <a16:creationId xmlns:a16="http://schemas.microsoft.com/office/drawing/2014/main" id="{A0F6459A-A34D-4711-BEEF-830539991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2667" y="472703"/>
            <a:ext cx="1122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b="1" dirty="0">
                <a:solidFill>
                  <a:srgbClr val="BEA54A"/>
                </a:solidFill>
              </a:rPr>
              <a:t>Performance</a:t>
            </a:r>
          </a:p>
        </p:txBody>
      </p:sp>
      <p:cxnSp>
        <p:nvCxnSpPr>
          <p:cNvPr id="66" name="Conector reto 65">
            <a:extLst>
              <a:ext uri="{FF2B5EF4-FFF2-40B4-BE49-F238E27FC236}">
                <a16:creationId xmlns:a16="http://schemas.microsoft.com/office/drawing/2014/main" id="{E952E9DE-BA3B-4087-B71E-9D2B628E9889}"/>
              </a:ext>
            </a:extLst>
          </p:cNvPr>
          <p:cNvCxnSpPr>
            <a:cxnSpLocks/>
          </p:cNvCxnSpPr>
          <p:nvPr/>
        </p:nvCxnSpPr>
        <p:spPr>
          <a:xfrm>
            <a:off x="10842842" y="730882"/>
            <a:ext cx="2124000" cy="1391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6030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06523" y="-1454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4817993" cy="879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Solução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8111CFC-6715-4E5F-BA04-16E5FF06BB6B}"/>
              </a:ext>
            </a:extLst>
          </p:cNvPr>
          <p:cNvSpPr/>
          <p:nvPr/>
        </p:nvSpPr>
        <p:spPr>
          <a:xfrm>
            <a:off x="750430" y="4378617"/>
            <a:ext cx="3211970" cy="139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Estamos na direção certa?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7" name="Imagem 9" descr="Uma imagem contendo texto&#10;&#10;Descrição gerada automaticamente">
            <a:extLst>
              <a:ext uri="{FF2B5EF4-FFF2-40B4-BE49-F238E27FC236}">
                <a16:creationId xmlns:a16="http://schemas.microsoft.com/office/drawing/2014/main" id="{8D8B971B-71F8-4BE7-A9A6-BCF1A8B8E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733" y="1530861"/>
            <a:ext cx="6022763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27FC197-7946-4B07-A286-2103DCEAD851}"/>
              </a:ext>
            </a:extLst>
          </p:cNvPr>
          <p:cNvSpPr txBox="1"/>
          <p:nvPr/>
        </p:nvSpPr>
        <p:spPr>
          <a:xfrm>
            <a:off x="6801732" y="5587826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</a:rPr>
              <a:t>Ser ágil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8EA0FCF-EA28-429E-878C-7CFE6F20E116}"/>
              </a:ext>
            </a:extLst>
          </p:cNvPr>
          <p:cNvSpPr txBox="1"/>
          <p:nvPr/>
        </p:nvSpPr>
        <p:spPr>
          <a:xfrm>
            <a:off x="10885449" y="5587826"/>
            <a:ext cx="1569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</a:rPr>
              <a:t>Fazer ágil</a:t>
            </a:r>
          </a:p>
        </p:txBody>
      </p:sp>
      <p:sp>
        <p:nvSpPr>
          <p:cNvPr id="3" name="Seta: para Baixo 2">
            <a:extLst>
              <a:ext uri="{FF2B5EF4-FFF2-40B4-BE49-F238E27FC236}">
                <a16:creationId xmlns:a16="http://schemas.microsoft.com/office/drawing/2014/main" id="{CB8C783B-7E9E-4274-A302-D6FCF2D671FE}"/>
              </a:ext>
            </a:extLst>
          </p:cNvPr>
          <p:cNvSpPr/>
          <p:nvPr/>
        </p:nvSpPr>
        <p:spPr>
          <a:xfrm rot="10800000">
            <a:off x="7112420" y="800100"/>
            <a:ext cx="959211" cy="4735730"/>
          </a:xfrm>
          <a:prstGeom prst="downArrow">
            <a:avLst/>
          </a:prstGeom>
          <a:solidFill>
            <a:srgbClr val="FF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Seta: para Baixo 68">
            <a:extLst>
              <a:ext uri="{FF2B5EF4-FFF2-40B4-BE49-F238E27FC236}">
                <a16:creationId xmlns:a16="http://schemas.microsoft.com/office/drawing/2014/main" id="{64136F2C-C47E-4CD4-BD06-74EE0740C021}"/>
              </a:ext>
            </a:extLst>
          </p:cNvPr>
          <p:cNvSpPr/>
          <p:nvPr/>
        </p:nvSpPr>
        <p:spPr>
          <a:xfrm rot="10800000">
            <a:off x="10885449" y="800101"/>
            <a:ext cx="959211" cy="4735730"/>
          </a:xfrm>
          <a:prstGeom prst="downArrow">
            <a:avLst/>
          </a:prstGeom>
          <a:solidFill>
            <a:srgbClr val="FF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3410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  <p:bldP spid="9" grpId="0"/>
      <p:bldP spid="2" grpId="0"/>
      <p:bldP spid="68" grpId="0"/>
      <p:bldP spid="3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06523" y="-1454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4817993" cy="879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Solução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8111CFC-6715-4E5F-BA04-16E5FF06BB6B}"/>
              </a:ext>
            </a:extLst>
          </p:cNvPr>
          <p:cNvSpPr/>
          <p:nvPr/>
        </p:nvSpPr>
        <p:spPr>
          <a:xfrm>
            <a:off x="750430" y="4378617"/>
            <a:ext cx="3211970" cy="139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Estamos na direção certa?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FF2DA66A-0894-4F2E-84D6-E2B621E4A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398" y="787561"/>
            <a:ext cx="672000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7BAE5F4B-9234-4925-BFFD-4721A8AE5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6" r="59992" b="74137"/>
          <a:stretch/>
        </p:blipFill>
        <p:spPr bwMode="auto">
          <a:xfrm>
            <a:off x="7444694" y="812049"/>
            <a:ext cx="1330057" cy="130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683E91-89C5-4CC1-8476-59EFE093FC8F}"/>
              </a:ext>
            </a:extLst>
          </p:cNvPr>
          <p:cNvSpPr txBox="1"/>
          <p:nvPr/>
        </p:nvSpPr>
        <p:spPr>
          <a:xfrm>
            <a:off x="7790470" y="1905854"/>
            <a:ext cx="1082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err="1">
                <a:solidFill>
                  <a:srgbClr val="5A5A5A"/>
                </a:solidFill>
              </a:rPr>
              <a:t>Cycle</a:t>
            </a:r>
            <a:r>
              <a:rPr lang="pt-BR" sz="1600" b="1" dirty="0">
                <a:solidFill>
                  <a:srgbClr val="5A5A5A"/>
                </a:solidFill>
              </a:rPr>
              <a:t> time</a:t>
            </a:r>
          </a:p>
          <a:p>
            <a:r>
              <a:rPr lang="pt-BR" sz="1200" dirty="0">
                <a:solidFill>
                  <a:srgbClr val="BEA54A"/>
                </a:solidFill>
              </a:rPr>
              <a:t>(Performance)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6846DBD-7735-4D09-871C-B338B66451D4}"/>
              </a:ext>
            </a:extLst>
          </p:cNvPr>
          <p:cNvSpPr txBox="1"/>
          <p:nvPr/>
        </p:nvSpPr>
        <p:spPr>
          <a:xfrm>
            <a:off x="7790470" y="2855276"/>
            <a:ext cx="1082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err="1">
                <a:solidFill>
                  <a:srgbClr val="5A5A5A"/>
                </a:solidFill>
              </a:rPr>
              <a:t>Velocity</a:t>
            </a:r>
            <a:endParaRPr lang="pt-BR" sz="1600" b="1" dirty="0">
              <a:solidFill>
                <a:srgbClr val="5A5A5A"/>
              </a:solidFill>
            </a:endParaRPr>
          </a:p>
          <a:p>
            <a:r>
              <a:rPr lang="pt-BR" sz="1200" dirty="0">
                <a:solidFill>
                  <a:srgbClr val="BEA54A"/>
                </a:solidFill>
              </a:rPr>
              <a:t>(Performance)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6C74E6A-BBAD-44B6-A3A2-25E5D92638F5}"/>
              </a:ext>
            </a:extLst>
          </p:cNvPr>
          <p:cNvSpPr txBox="1"/>
          <p:nvPr/>
        </p:nvSpPr>
        <p:spPr>
          <a:xfrm>
            <a:off x="7790470" y="3638448"/>
            <a:ext cx="18087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5A5A5A"/>
                </a:solidFill>
              </a:rPr>
              <a:t>Comprometimento</a:t>
            </a:r>
          </a:p>
          <a:p>
            <a:r>
              <a:rPr lang="pt-BR" sz="1600" b="1" dirty="0">
                <a:solidFill>
                  <a:srgbClr val="5A5A5A"/>
                </a:solidFill>
              </a:rPr>
              <a:t>com o produto</a:t>
            </a:r>
          </a:p>
          <a:p>
            <a:r>
              <a:rPr lang="pt-BR" sz="1200" dirty="0">
                <a:solidFill>
                  <a:srgbClr val="BEA54A"/>
                </a:solidFill>
              </a:rPr>
              <a:t>(Maturidade)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4B3CACB-6ADD-4FAB-A829-860A7BBD9E2E}"/>
              </a:ext>
            </a:extLst>
          </p:cNvPr>
          <p:cNvSpPr txBox="1"/>
          <p:nvPr/>
        </p:nvSpPr>
        <p:spPr>
          <a:xfrm>
            <a:off x="7790470" y="4551466"/>
            <a:ext cx="11596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5A5A5A"/>
                </a:solidFill>
              </a:rPr>
              <a:t>Quebra das</a:t>
            </a:r>
          </a:p>
          <a:p>
            <a:r>
              <a:rPr lang="pt-BR" sz="1600" b="1" dirty="0">
                <a:solidFill>
                  <a:srgbClr val="5A5A5A"/>
                </a:solidFill>
              </a:rPr>
              <a:t>entregas</a:t>
            </a:r>
          </a:p>
          <a:p>
            <a:r>
              <a:rPr lang="pt-BR" sz="1200" dirty="0">
                <a:solidFill>
                  <a:srgbClr val="BEA54A"/>
                </a:solidFill>
              </a:rPr>
              <a:t>(Maturidade)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77E8D32-4E91-4DC9-9994-170FD7A29E75}"/>
              </a:ext>
            </a:extLst>
          </p:cNvPr>
          <p:cNvSpPr txBox="1"/>
          <p:nvPr/>
        </p:nvSpPr>
        <p:spPr>
          <a:xfrm>
            <a:off x="7790470" y="5548893"/>
            <a:ext cx="13097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5A5A5A"/>
                </a:solidFill>
              </a:rPr>
              <a:t>Satisfação do</a:t>
            </a:r>
          </a:p>
          <a:p>
            <a:r>
              <a:rPr lang="pt-BR" sz="1600" b="1" dirty="0">
                <a:solidFill>
                  <a:srgbClr val="5A5A5A"/>
                </a:solidFill>
              </a:rPr>
              <a:t>cliente</a:t>
            </a:r>
          </a:p>
          <a:p>
            <a:r>
              <a:rPr lang="pt-BR" sz="1200" dirty="0">
                <a:solidFill>
                  <a:srgbClr val="BEA54A"/>
                </a:solidFill>
              </a:rPr>
              <a:t>(Maturidade)</a:t>
            </a:r>
          </a:p>
        </p:txBody>
      </p: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DBD1FAEF-C7B7-4FC6-B8B8-32362E396334}"/>
              </a:ext>
            </a:extLst>
          </p:cNvPr>
          <p:cNvGrpSpPr/>
          <p:nvPr/>
        </p:nvGrpSpPr>
        <p:grpSpPr>
          <a:xfrm>
            <a:off x="7892235" y="3619695"/>
            <a:ext cx="4320000" cy="785192"/>
            <a:chOff x="8109722" y="3586445"/>
            <a:chExt cx="4320000" cy="785192"/>
          </a:xfrm>
        </p:grpSpPr>
        <p:cxnSp>
          <p:nvCxnSpPr>
            <p:cNvPr id="47" name="Conector reto 46">
              <a:extLst>
                <a:ext uri="{FF2B5EF4-FFF2-40B4-BE49-F238E27FC236}">
                  <a16:creationId xmlns:a16="http://schemas.microsoft.com/office/drawing/2014/main" id="{217C1B44-B8B0-4095-B0B9-88E0F62649B0}"/>
                </a:ext>
              </a:extLst>
            </p:cNvPr>
            <p:cNvCxnSpPr>
              <a:cxnSpLocks/>
            </p:cNvCxnSpPr>
            <p:nvPr/>
          </p:nvCxnSpPr>
          <p:spPr>
            <a:xfrm>
              <a:off x="8109722" y="4371637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4A25058B-B7A3-470C-889F-7B76AFB3B38A}"/>
                </a:ext>
              </a:extLst>
            </p:cNvPr>
            <p:cNvGrpSpPr/>
            <p:nvPr/>
          </p:nvGrpSpPr>
          <p:grpSpPr>
            <a:xfrm>
              <a:off x="11243447" y="3586445"/>
              <a:ext cx="1135038" cy="769679"/>
              <a:chOff x="12106973" y="7209951"/>
              <a:chExt cx="1135038" cy="769679"/>
            </a:xfrm>
          </p:grpSpPr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id="{BCFCD410-3080-40EB-91C1-074EF1DD2ED8}"/>
                  </a:ext>
                </a:extLst>
              </p:cNvPr>
              <p:cNvSpPr txBox="1"/>
              <p:nvPr/>
            </p:nvSpPr>
            <p:spPr>
              <a:xfrm>
                <a:off x="12106973" y="7209951"/>
                <a:ext cx="9428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80% a 100%</a:t>
                </a:r>
              </a:p>
            </p:txBody>
          </p:sp>
          <p:pic>
            <p:nvPicPr>
              <p:cNvPr id="51" name="Gráfico 50" descr="Rosto sorridente com preenchimento sólido ">
                <a:extLst>
                  <a:ext uri="{FF2B5EF4-FFF2-40B4-BE49-F238E27FC236}">
                    <a16:creationId xmlns:a16="http://schemas.microsoft.com/office/drawing/2014/main" id="{1DB02997-5B94-4927-A2D0-809A3A7A1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990011" y="722245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52" name="Gráfico 51" descr="Rosto neutro com preenchimento sólido ">
                <a:extLst>
                  <a:ext uri="{FF2B5EF4-FFF2-40B4-BE49-F238E27FC236}">
                    <a16:creationId xmlns:a16="http://schemas.microsoft.com/office/drawing/2014/main" id="{25A70C62-F740-4BC8-87C7-21646C0786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2990011" y="746879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53" name="Gráfico 52" descr="Rosto chorando com preenchimento sólido ">
                <a:extLst>
                  <a:ext uri="{FF2B5EF4-FFF2-40B4-BE49-F238E27FC236}">
                    <a16:creationId xmlns:a16="http://schemas.microsoft.com/office/drawing/2014/main" id="{E93A060E-C0D4-4B63-B630-2C4A4B4F0C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2990011" y="7715130"/>
                <a:ext cx="252000" cy="252000"/>
              </a:xfrm>
              <a:prstGeom prst="rect">
                <a:avLst/>
              </a:prstGeom>
            </p:spPr>
          </p:pic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7827D651-4791-43ED-A2B5-BB3ADD316B35}"/>
                  </a:ext>
                </a:extLst>
              </p:cNvPr>
              <p:cNvSpPr txBox="1"/>
              <p:nvPr/>
            </p:nvSpPr>
            <p:spPr>
              <a:xfrm>
                <a:off x="12185521" y="7456291"/>
                <a:ext cx="8643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41% a 79%</a:t>
                </a:r>
              </a:p>
            </p:txBody>
          </p:sp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637AD5BE-1E46-42A8-B1EB-AD92BF0B217F}"/>
                  </a:ext>
                </a:extLst>
              </p:cNvPr>
              <p:cNvSpPr txBox="1"/>
              <p:nvPr/>
            </p:nvSpPr>
            <p:spPr>
              <a:xfrm>
                <a:off x="12264067" y="7702631"/>
                <a:ext cx="7857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0% a 40%</a:t>
                </a:r>
              </a:p>
            </p:txBody>
          </p:sp>
        </p:grpSp>
      </p:grp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FF367C9E-4879-4510-A20B-5D0E39DF7476}"/>
              </a:ext>
            </a:extLst>
          </p:cNvPr>
          <p:cNvCxnSpPr/>
          <p:nvPr/>
        </p:nvCxnSpPr>
        <p:spPr>
          <a:xfrm>
            <a:off x="7498085" y="1910198"/>
            <a:ext cx="0" cy="4932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FEFF453C-29D9-4607-A905-E4807E389B8D}"/>
              </a:ext>
            </a:extLst>
          </p:cNvPr>
          <p:cNvGrpSpPr/>
          <p:nvPr/>
        </p:nvGrpSpPr>
        <p:grpSpPr>
          <a:xfrm>
            <a:off x="7892235" y="1642448"/>
            <a:ext cx="4320000" cy="786626"/>
            <a:chOff x="8109722" y="1692323"/>
            <a:chExt cx="4320000" cy="786626"/>
          </a:xfrm>
        </p:grpSpPr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EBAC91ED-B21D-43DA-8332-75CACFA908BD}"/>
                </a:ext>
              </a:extLst>
            </p:cNvPr>
            <p:cNvCxnSpPr>
              <a:cxnSpLocks/>
            </p:cNvCxnSpPr>
            <p:nvPr/>
          </p:nvCxnSpPr>
          <p:spPr>
            <a:xfrm>
              <a:off x="8109722" y="2478949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B896D7E8-F8B8-4E58-91C9-AC5AE1720716}"/>
                </a:ext>
              </a:extLst>
            </p:cNvPr>
            <p:cNvGrpSpPr/>
            <p:nvPr/>
          </p:nvGrpSpPr>
          <p:grpSpPr>
            <a:xfrm>
              <a:off x="10640352" y="1692323"/>
              <a:ext cx="1738133" cy="769679"/>
              <a:chOff x="9430612" y="6877584"/>
              <a:chExt cx="1738133" cy="769679"/>
            </a:xfrm>
          </p:grpSpPr>
          <p:sp>
            <p:nvSpPr>
              <p:cNvPr id="61" name="CaixaDeTexto 60">
                <a:extLst>
                  <a:ext uri="{FF2B5EF4-FFF2-40B4-BE49-F238E27FC236}">
                    <a16:creationId xmlns:a16="http://schemas.microsoft.com/office/drawing/2014/main" id="{B104912E-DB6F-4D3A-A693-D99BC31B0F42}"/>
                  </a:ext>
                </a:extLst>
              </p:cNvPr>
              <p:cNvSpPr txBox="1"/>
              <p:nvPr/>
            </p:nvSpPr>
            <p:spPr>
              <a:xfrm>
                <a:off x="9657982" y="6877584"/>
                <a:ext cx="12795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Menor que 6 dias</a:t>
                </a:r>
              </a:p>
            </p:txBody>
          </p:sp>
          <p:pic>
            <p:nvPicPr>
              <p:cNvPr id="62" name="Gráfico 61" descr="Rosto sorridente com preenchimento sólido ">
                <a:extLst>
                  <a:ext uri="{FF2B5EF4-FFF2-40B4-BE49-F238E27FC236}">
                    <a16:creationId xmlns:a16="http://schemas.microsoft.com/office/drawing/2014/main" id="{18616051-B8A3-4303-B25F-A515B0C42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916745" y="6890083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63" name="Gráfico 62" descr="Rosto neutro com preenchimento sólido ">
                <a:extLst>
                  <a:ext uri="{FF2B5EF4-FFF2-40B4-BE49-F238E27FC236}">
                    <a16:creationId xmlns:a16="http://schemas.microsoft.com/office/drawing/2014/main" id="{755326E9-0A97-4B5B-B38B-09EA1179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916745" y="7136423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64" name="Gráfico 63" descr="Rosto chorando com preenchimento sólido ">
                <a:extLst>
                  <a:ext uri="{FF2B5EF4-FFF2-40B4-BE49-F238E27FC236}">
                    <a16:creationId xmlns:a16="http://schemas.microsoft.com/office/drawing/2014/main" id="{12540140-D4D5-4E52-8576-10995B8ED7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916745" y="7382763"/>
                <a:ext cx="252000" cy="252000"/>
              </a:xfrm>
              <a:prstGeom prst="rect">
                <a:avLst/>
              </a:prstGeom>
            </p:spPr>
          </p:pic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3B92F2CF-3F80-4C7F-A264-0FED47115F35}"/>
                  </a:ext>
                </a:extLst>
              </p:cNvPr>
              <p:cNvSpPr txBox="1"/>
              <p:nvPr/>
            </p:nvSpPr>
            <p:spPr>
              <a:xfrm>
                <a:off x="9430612" y="7123924"/>
                <a:ext cx="15068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Entre 6 dias e 15 dias</a:t>
                </a:r>
              </a:p>
            </p:txBody>
          </p:sp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4F7B13D3-DB50-465A-979D-693AA63FA2B0}"/>
                  </a:ext>
                </a:extLst>
              </p:cNvPr>
              <p:cNvSpPr txBox="1"/>
              <p:nvPr/>
            </p:nvSpPr>
            <p:spPr>
              <a:xfrm>
                <a:off x="9627525" y="7370264"/>
                <a:ext cx="13099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Maior que 15 dias</a:t>
                </a:r>
              </a:p>
            </p:txBody>
          </p:sp>
        </p:grpSp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E1C0DC86-0670-489E-867B-2843D01CC13E}"/>
              </a:ext>
            </a:extLst>
          </p:cNvPr>
          <p:cNvGrpSpPr/>
          <p:nvPr/>
        </p:nvGrpSpPr>
        <p:grpSpPr>
          <a:xfrm>
            <a:off x="7892235" y="2581197"/>
            <a:ext cx="4320000" cy="799786"/>
            <a:chOff x="8109722" y="2581197"/>
            <a:chExt cx="4320000" cy="799786"/>
          </a:xfrm>
        </p:grpSpPr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A0D69E6A-0566-494F-A247-CB1701F9EBB9}"/>
                </a:ext>
              </a:extLst>
            </p:cNvPr>
            <p:cNvCxnSpPr>
              <a:cxnSpLocks/>
            </p:cNvCxnSpPr>
            <p:nvPr/>
          </p:nvCxnSpPr>
          <p:spPr>
            <a:xfrm>
              <a:off x="8109722" y="3380983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E5E14815-19A1-47E9-90F4-D444C25B29A2}"/>
                </a:ext>
              </a:extLst>
            </p:cNvPr>
            <p:cNvGrpSpPr/>
            <p:nvPr/>
          </p:nvGrpSpPr>
          <p:grpSpPr>
            <a:xfrm>
              <a:off x="9557107" y="2581197"/>
              <a:ext cx="2821378" cy="769679"/>
              <a:chOff x="3303403" y="6214317"/>
              <a:chExt cx="2821378" cy="769679"/>
            </a:xfrm>
          </p:grpSpPr>
          <p:sp>
            <p:nvSpPr>
              <p:cNvPr id="70" name="CaixaDeTexto 69">
                <a:extLst>
                  <a:ext uri="{FF2B5EF4-FFF2-40B4-BE49-F238E27FC236}">
                    <a16:creationId xmlns:a16="http://schemas.microsoft.com/office/drawing/2014/main" id="{127E3679-EA5F-4EE6-B019-7F2CFFECEBCA}"/>
                  </a:ext>
                </a:extLst>
              </p:cNvPr>
              <p:cNvSpPr txBox="1"/>
              <p:nvPr/>
            </p:nvSpPr>
            <p:spPr>
              <a:xfrm>
                <a:off x="3676903" y="6214317"/>
                <a:ext cx="221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Melhor ou igual ao ciclo anterior</a:t>
                </a:r>
              </a:p>
            </p:txBody>
          </p:sp>
          <p:pic>
            <p:nvPicPr>
              <p:cNvPr id="71" name="Gráfico 70" descr="Rosto sorridente com preenchimento sólido ">
                <a:extLst>
                  <a:ext uri="{FF2B5EF4-FFF2-40B4-BE49-F238E27FC236}">
                    <a16:creationId xmlns:a16="http://schemas.microsoft.com/office/drawing/2014/main" id="{73F03793-EB9D-45EA-8EFC-7A951C6D3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872781" y="6226816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72" name="Gráfico 71" descr="Rosto neutro com preenchimento sólido ">
                <a:extLst>
                  <a:ext uri="{FF2B5EF4-FFF2-40B4-BE49-F238E27FC236}">
                    <a16:creationId xmlns:a16="http://schemas.microsoft.com/office/drawing/2014/main" id="{D3E56102-A5A5-4E45-A2DA-97D127FEE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872781" y="6473156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73" name="Gráfico 72" descr="Rosto chorando com preenchimento sólido ">
                <a:extLst>
                  <a:ext uri="{FF2B5EF4-FFF2-40B4-BE49-F238E27FC236}">
                    <a16:creationId xmlns:a16="http://schemas.microsoft.com/office/drawing/2014/main" id="{65331207-12D6-41F9-A662-CE7CAB0ACC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72781" y="6719496"/>
                <a:ext cx="252000" cy="252000"/>
              </a:xfrm>
              <a:prstGeom prst="rect">
                <a:avLst/>
              </a:prstGeom>
            </p:spPr>
          </p:pic>
          <p:sp>
            <p:nvSpPr>
              <p:cNvPr id="74" name="CaixaDeTexto 73">
                <a:extLst>
                  <a:ext uri="{FF2B5EF4-FFF2-40B4-BE49-F238E27FC236}">
                    <a16:creationId xmlns:a16="http://schemas.microsoft.com/office/drawing/2014/main" id="{E070F953-21B6-4B6C-ACE1-C0C777DB19E6}"/>
                  </a:ext>
                </a:extLst>
              </p:cNvPr>
              <p:cNvSpPr txBox="1"/>
              <p:nvPr/>
            </p:nvSpPr>
            <p:spPr>
              <a:xfrm>
                <a:off x="3664848" y="6460657"/>
                <a:ext cx="22310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Até 20% pior que o ciclo anterior</a:t>
                </a:r>
              </a:p>
            </p:txBody>
          </p:sp>
          <p:sp>
            <p:nvSpPr>
              <p:cNvPr id="75" name="CaixaDeTexto 74">
                <a:extLst>
                  <a:ext uri="{FF2B5EF4-FFF2-40B4-BE49-F238E27FC236}">
                    <a16:creationId xmlns:a16="http://schemas.microsoft.com/office/drawing/2014/main" id="{E4E1DDB5-7D17-4EEC-8BA6-9B57238A23C5}"/>
                  </a:ext>
                </a:extLst>
              </p:cNvPr>
              <p:cNvSpPr txBox="1"/>
              <p:nvPr/>
            </p:nvSpPr>
            <p:spPr>
              <a:xfrm>
                <a:off x="3303403" y="6706997"/>
                <a:ext cx="25925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Mais que 20% pior que o ciclo anterior</a:t>
                </a:r>
              </a:p>
            </p:txBody>
          </p:sp>
        </p:grpSp>
      </p:grpSp>
      <p:grpSp>
        <p:nvGrpSpPr>
          <p:cNvPr id="81" name="Agrupar 80">
            <a:extLst>
              <a:ext uri="{FF2B5EF4-FFF2-40B4-BE49-F238E27FC236}">
                <a16:creationId xmlns:a16="http://schemas.microsoft.com/office/drawing/2014/main" id="{95681E42-94A4-4CB6-AA49-9BFBE017210D}"/>
              </a:ext>
            </a:extLst>
          </p:cNvPr>
          <p:cNvGrpSpPr/>
          <p:nvPr/>
        </p:nvGrpSpPr>
        <p:grpSpPr>
          <a:xfrm>
            <a:off x="7892235" y="4537320"/>
            <a:ext cx="4320000" cy="785192"/>
            <a:chOff x="8109722" y="3586445"/>
            <a:chExt cx="4320000" cy="785192"/>
          </a:xfrm>
        </p:grpSpPr>
        <p:cxnSp>
          <p:nvCxnSpPr>
            <p:cNvPr id="82" name="Conector reto 81">
              <a:extLst>
                <a:ext uri="{FF2B5EF4-FFF2-40B4-BE49-F238E27FC236}">
                  <a16:creationId xmlns:a16="http://schemas.microsoft.com/office/drawing/2014/main" id="{C55892A7-B85D-4609-A4B9-DEB833B6BFB1}"/>
                </a:ext>
              </a:extLst>
            </p:cNvPr>
            <p:cNvCxnSpPr>
              <a:cxnSpLocks/>
            </p:cNvCxnSpPr>
            <p:nvPr/>
          </p:nvCxnSpPr>
          <p:spPr>
            <a:xfrm>
              <a:off x="8109722" y="4371637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B327AEEC-F461-46B9-928B-CB92CEC261EF}"/>
                </a:ext>
              </a:extLst>
            </p:cNvPr>
            <p:cNvGrpSpPr/>
            <p:nvPr/>
          </p:nvGrpSpPr>
          <p:grpSpPr>
            <a:xfrm>
              <a:off x="11243447" y="3586445"/>
              <a:ext cx="1135038" cy="769679"/>
              <a:chOff x="12106973" y="7209951"/>
              <a:chExt cx="1135038" cy="769679"/>
            </a:xfrm>
          </p:grpSpPr>
          <p:sp>
            <p:nvSpPr>
              <p:cNvPr id="84" name="CaixaDeTexto 83">
                <a:extLst>
                  <a:ext uri="{FF2B5EF4-FFF2-40B4-BE49-F238E27FC236}">
                    <a16:creationId xmlns:a16="http://schemas.microsoft.com/office/drawing/2014/main" id="{83D73B79-B33D-475C-BDFB-79D2D035B329}"/>
                  </a:ext>
                </a:extLst>
              </p:cNvPr>
              <p:cNvSpPr txBox="1"/>
              <p:nvPr/>
            </p:nvSpPr>
            <p:spPr>
              <a:xfrm>
                <a:off x="12106973" y="7209951"/>
                <a:ext cx="9428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80% a 100%</a:t>
                </a:r>
              </a:p>
            </p:txBody>
          </p:sp>
          <p:pic>
            <p:nvPicPr>
              <p:cNvPr id="85" name="Gráfico 84" descr="Rosto sorridente com preenchimento sólido ">
                <a:extLst>
                  <a:ext uri="{FF2B5EF4-FFF2-40B4-BE49-F238E27FC236}">
                    <a16:creationId xmlns:a16="http://schemas.microsoft.com/office/drawing/2014/main" id="{C8792BE9-5F6F-4D62-9379-2DFF899A21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990011" y="722245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86" name="Gráfico 85" descr="Rosto neutro com preenchimento sólido ">
                <a:extLst>
                  <a:ext uri="{FF2B5EF4-FFF2-40B4-BE49-F238E27FC236}">
                    <a16:creationId xmlns:a16="http://schemas.microsoft.com/office/drawing/2014/main" id="{93135864-20A0-4ED9-B48C-724D2FF6B2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2990011" y="746879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87" name="Gráfico 86" descr="Rosto chorando com preenchimento sólido ">
                <a:extLst>
                  <a:ext uri="{FF2B5EF4-FFF2-40B4-BE49-F238E27FC236}">
                    <a16:creationId xmlns:a16="http://schemas.microsoft.com/office/drawing/2014/main" id="{2A98C5C3-F50E-4AF1-9599-3C5F57A7F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2990011" y="7715130"/>
                <a:ext cx="252000" cy="252000"/>
              </a:xfrm>
              <a:prstGeom prst="rect">
                <a:avLst/>
              </a:prstGeom>
            </p:spPr>
          </p:pic>
          <p:sp>
            <p:nvSpPr>
              <p:cNvPr id="88" name="CaixaDeTexto 87">
                <a:extLst>
                  <a:ext uri="{FF2B5EF4-FFF2-40B4-BE49-F238E27FC236}">
                    <a16:creationId xmlns:a16="http://schemas.microsoft.com/office/drawing/2014/main" id="{2E334861-486C-4466-AD47-1CFA3B0EED87}"/>
                  </a:ext>
                </a:extLst>
              </p:cNvPr>
              <p:cNvSpPr txBox="1"/>
              <p:nvPr/>
            </p:nvSpPr>
            <p:spPr>
              <a:xfrm>
                <a:off x="12185521" y="7456291"/>
                <a:ext cx="8643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41% a 79%</a:t>
                </a:r>
              </a:p>
            </p:txBody>
          </p:sp>
          <p:sp>
            <p:nvSpPr>
              <p:cNvPr id="89" name="CaixaDeTexto 88">
                <a:extLst>
                  <a:ext uri="{FF2B5EF4-FFF2-40B4-BE49-F238E27FC236}">
                    <a16:creationId xmlns:a16="http://schemas.microsoft.com/office/drawing/2014/main" id="{C5934014-AE66-4A9B-9508-0A6176307606}"/>
                  </a:ext>
                </a:extLst>
              </p:cNvPr>
              <p:cNvSpPr txBox="1"/>
              <p:nvPr/>
            </p:nvSpPr>
            <p:spPr>
              <a:xfrm>
                <a:off x="12264067" y="7702631"/>
                <a:ext cx="7857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0% a 40%</a:t>
                </a:r>
              </a:p>
            </p:txBody>
          </p:sp>
        </p:grpSp>
      </p:grpSp>
      <p:grpSp>
        <p:nvGrpSpPr>
          <p:cNvPr id="99" name="Agrupar 98">
            <a:extLst>
              <a:ext uri="{FF2B5EF4-FFF2-40B4-BE49-F238E27FC236}">
                <a16:creationId xmlns:a16="http://schemas.microsoft.com/office/drawing/2014/main" id="{2DCCBF1F-4084-4B9F-9878-5CE37C693658}"/>
              </a:ext>
            </a:extLst>
          </p:cNvPr>
          <p:cNvGrpSpPr/>
          <p:nvPr/>
        </p:nvGrpSpPr>
        <p:grpSpPr>
          <a:xfrm>
            <a:off x="7892235" y="5526420"/>
            <a:ext cx="4320000" cy="785192"/>
            <a:chOff x="8109722" y="3586445"/>
            <a:chExt cx="4320000" cy="785192"/>
          </a:xfrm>
        </p:grpSpPr>
        <p:cxnSp>
          <p:nvCxnSpPr>
            <p:cNvPr id="100" name="Conector reto 99">
              <a:extLst>
                <a:ext uri="{FF2B5EF4-FFF2-40B4-BE49-F238E27FC236}">
                  <a16:creationId xmlns:a16="http://schemas.microsoft.com/office/drawing/2014/main" id="{D0590F36-247C-45B7-BCAC-B32A33AAEDD7}"/>
                </a:ext>
              </a:extLst>
            </p:cNvPr>
            <p:cNvCxnSpPr>
              <a:cxnSpLocks/>
            </p:cNvCxnSpPr>
            <p:nvPr/>
          </p:nvCxnSpPr>
          <p:spPr>
            <a:xfrm>
              <a:off x="8109722" y="4371637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Agrupar 100">
              <a:extLst>
                <a:ext uri="{FF2B5EF4-FFF2-40B4-BE49-F238E27FC236}">
                  <a16:creationId xmlns:a16="http://schemas.microsoft.com/office/drawing/2014/main" id="{C68018F0-C3ED-43F6-AC98-A8F0908F698F}"/>
                </a:ext>
              </a:extLst>
            </p:cNvPr>
            <p:cNvGrpSpPr/>
            <p:nvPr/>
          </p:nvGrpSpPr>
          <p:grpSpPr>
            <a:xfrm>
              <a:off x="11243447" y="3586445"/>
              <a:ext cx="1135038" cy="769679"/>
              <a:chOff x="12106973" y="7209951"/>
              <a:chExt cx="1135038" cy="769679"/>
            </a:xfrm>
          </p:grpSpPr>
          <p:sp>
            <p:nvSpPr>
              <p:cNvPr id="102" name="CaixaDeTexto 101">
                <a:extLst>
                  <a:ext uri="{FF2B5EF4-FFF2-40B4-BE49-F238E27FC236}">
                    <a16:creationId xmlns:a16="http://schemas.microsoft.com/office/drawing/2014/main" id="{A6BE36BD-5F06-4161-A0A8-CC36EEC0DACA}"/>
                  </a:ext>
                </a:extLst>
              </p:cNvPr>
              <p:cNvSpPr txBox="1"/>
              <p:nvPr/>
            </p:nvSpPr>
            <p:spPr>
              <a:xfrm>
                <a:off x="12106973" y="7209951"/>
                <a:ext cx="9428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80% a 100%</a:t>
                </a:r>
              </a:p>
            </p:txBody>
          </p:sp>
          <p:pic>
            <p:nvPicPr>
              <p:cNvPr id="103" name="Gráfico 102" descr="Rosto sorridente com preenchimento sólido ">
                <a:extLst>
                  <a:ext uri="{FF2B5EF4-FFF2-40B4-BE49-F238E27FC236}">
                    <a16:creationId xmlns:a16="http://schemas.microsoft.com/office/drawing/2014/main" id="{D1AAC64A-43ED-48A8-B68B-004C4CAD69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990011" y="722245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104" name="Gráfico 103" descr="Rosto neutro com preenchimento sólido ">
                <a:extLst>
                  <a:ext uri="{FF2B5EF4-FFF2-40B4-BE49-F238E27FC236}">
                    <a16:creationId xmlns:a16="http://schemas.microsoft.com/office/drawing/2014/main" id="{E407AC74-4682-4B80-80DF-FF1B52129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2990011" y="746879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105" name="Gráfico 104" descr="Rosto chorando com preenchimento sólido ">
                <a:extLst>
                  <a:ext uri="{FF2B5EF4-FFF2-40B4-BE49-F238E27FC236}">
                    <a16:creationId xmlns:a16="http://schemas.microsoft.com/office/drawing/2014/main" id="{7C89B227-5C10-49C4-87B0-24612F7FC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2990011" y="7715130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06" name="CaixaDeTexto 105">
                <a:extLst>
                  <a:ext uri="{FF2B5EF4-FFF2-40B4-BE49-F238E27FC236}">
                    <a16:creationId xmlns:a16="http://schemas.microsoft.com/office/drawing/2014/main" id="{1D13A7DB-D6AB-4B9F-80BC-FE33CBF7A159}"/>
                  </a:ext>
                </a:extLst>
              </p:cNvPr>
              <p:cNvSpPr txBox="1"/>
              <p:nvPr/>
            </p:nvSpPr>
            <p:spPr>
              <a:xfrm>
                <a:off x="12185521" y="7456291"/>
                <a:ext cx="8643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41% a 79%</a:t>
                </a:r>
              </a:p>
            </p:txBody>
          </p:sp>
          <p:sp>
            <p:nvSpPr>
              <p:cNvPr id="107" name="CaixaDeTexto 106">
                <a:extLst>
                  <a:ext uri="{FF2B5EF4-FFF2-40B4-BE49-F238E27FC236}">
                    <a16:creationId xmlns:a16="http://schemas.microsoft.com/office/drawing/2014/main" id="{16C723D1-EF31-41E0-B634-D467D6B36B83}"/>
                  </a:ext>
                </a:extLst>
              </p:cNvPr>
              <p:cNvSpPr txBox="1"/>
              <p:nvPr/>
            </p:nvSpPr>
            <p:spPr>
              <a:xfrm>
                <a:off x="12264067" y="7702631"/>
                <a:ext cx="7857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dirty="0"/>
                  <a:t>0% a 40%</a:t>
                </a:r>
              </a:p>
            </p:txBody>
          </p:sp>
        </p:grpSp>
      </p:grpSp>
      <p:pic>
        <p:nvPicPr>
          <p:cNvPr id="108" name="Gráfico 107" descr="Rosto sorridente com preenchimento sólido ">
            <a:extLst>
              <a:ext uri="{FF2B5EF4-FFF2-40B4-BE49-F238E27FC236}">
                <a16:creationId xmlns:a16="http://schemas.microsoft.com/office/drawing/2014/main" id="{D741DB94-112E-468D-8D73-358CB454BF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48210" y="3661895"/>
            <a:ext cx="720000" cy="720000"/>
          </a:xfrm>
          <a:prstGeom prst="rect">
            <a:avLst/>
          </a:prstGeom>
        </p:spPr>
      </p:pic>
      <p:pic>
        <p:nvPicPr>
          <p:cNvPr id="109" name="Gráfico 108" descr="Rosto neutro com preenchimento sólido ">
            <a:extLst>
              <a:ext uri="{FF2B5EF4-FFF2-40B4-BE49-F238E27FC236}">
                <a16:creationId xmlns:a16="http://schemas.microsoft.com/office/drawing/2014/main" id="{65567155-76CF-4467-8A10-0D4880DD6F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48210" y="2643859"/>
            <a:ext cx="720000" cy="720000"/>
          </a:xfrm>
          <a:prstGeom prst="rect">
            <a:avLst/>
          </a:prstGeom>
        </p:spPr>
      </p:pic>
      <p:pic>
        <p:nvPicPr>
          <p:cNvPr id="110" name="Gráfico 109" descr="Rosto chorando com preenchimento sólido ">
            <a:extLst>
              <a:ext uri="{FF2B5EF4-FFF2-40B4-BE49-F238E27FC236}">
                <a16:creationId xmlns:a16="http://schemas.microsoft.com/office/drawing/2014/main" id="{B554A9E5-4A7A-4D02-B9DD-4C55A73547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348210" y="1692323"/>
            <a:ext cx="720000" cy="720000"/>
          </a:xfrm>
          <a:prstGeom prst="rect">
            <a:avLst/>
          </a:prstGeom>
        </p:spPr>
      </p:pic>
      <p:pic>
        <p:nvPicPr>
          <p:cNvPr id="111" name="Gráfico 110" descr="Rosto chorando com preenchimento sólido ">
            <a:extLst>
              <a:ext uri="{FF2B5EF4-FFF2-40B4-BE49-F238E27FC236}">
                <a16:creationId xmlns:a16="http://schemas.microsoft.com/office/drawing/2014/main" id="{081B8FCD-5CD6-4C53-A664-974A78A98F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348210" y="4596806"/>
            <a:ext cx="720000" cy="720000"/>
          </a:xfrm>
          <a:prstGeom prst="rect">
            <a:avLst/>
          </a:prstGeom>
        </p:spPr>
      </p:pic>
      <p:pic>
        <p:nvPicPr>
          <p:cNvPr id="113" name="Gráfico 112" descr="Rosto neutro com preenchimento sólido ">
            <a:extLst>
              <a:ext uri="{FF2B5EF4-FFF2-40B4-BE49-F238E27FC236}">
                <a16:creationId xmlns:a16="http://schemas.microsoft.com/office/drawing/2014/main" id="{B4823105-FAAC-4A8A-A1CF-7F0D4B1AE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48210" y="5571519"/>
            <a:ext cx="720000" cy="720000"/>
          </a:xfrm>
          <a:prstGeom prst="rect">
            <a:avLst/>
          </a:prstGeom>
        </p:spPr>
      </p:pic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FA402E0B-494D-4BF7-B441-E1DF34B7637A}"/>
              </a:ext>
            </a:extLst>
          </p:cNvPr>
          <p:cNvGrpSpPr/>
          <p:nvPr/>
        </p:nvGrpSpPr>
        <p:grpSpPr>
          <a:xfrm>
            <a:off x="7892235" y="1642448"/>
            <a:ext cx="4320000" cy="786626"/>
            <a:chOff x="1370226" y="6318217"/>
            <a:chExt cx="4320000" cy="786626"/>
          </a:xfrm>
        </p:grpSpPr>
        <p:cxnSp>
          <p:nvCxnSpPr>
            <p:cNvPr id="115" name="Conector reto 114">
              <a:extLst>
                <a:ext uri="{FF2B5EF4-FFF2-40B4-BE49-F238E27FC236}">
                  <a16:creationId xmlns:a16="http://schemas.microsoft.com/office/drawing/2014/main" id="{1D140849-4AC6-4B4F-964B-28F1202FE900}"/>
                </a:ext>
              </a:extLst>
            </p:cNvPr>
            <p:cNvCxnSpPr>
              <a:cxnSpLocks/>
            </p:cNvCxnSpPr>
            <p:nvPr/>
          </p:nvCxnSpPr>
          <p:spPr>
            <a:xfrm>
              <a:off x="1370226" y="7104843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id="{B2BAE904-06F6-48B4-B2F9-8922879DCB0C}"/>
                </a:ext>
              </a:extLst>
            </p:cNvPr>
            <p:cNvSpPr txBox="1"/>
            <p:nvPr/>
          </p:nvSpPr>
          <p:spPr>
            <a:xfrm>
              <a:off x="4128226" y="6318217"/>
              <a:ext cx="12795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Menor que 6 dias</a:t>
              </a:r>
            </a:p>
          </p:txBody>
        </p:sp>
        <p:pic>
          <p:nvPicPr>
            <p:cNvPr id="118" name="Gráfico 117" descr="Rosto sorridente com preenchimento sólido ">
              <a:extLst>
                <a:ext uri="{FF2B5EF4-FFF2-40B4-BE49-F238E27FC236}">
                  <a16:creationId xmlns:a16="http://schemas.microsoft.com/office/drawing/2014/main" id="{8B610F8F-D8C3-4CEC-97FC-BD878EB4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386989" y="6330716"/>
              <a:ext cx="252000" cy="252000"/>
            </a:xfrm>
            <a:prstGeom prst="rect">
              <a:avLst/>
            </a:prstGeom>
          </p:spPr>
        </p:pic>
        <p:pic>
          <p:nvPicPr>
            <p:cNvPr id="119" name="Gráfico 118" descr="Rosto neutro com preenchimento sólido ">
              <a:extLst>
                <a:ext uri="{FF2B5EF4-FFF2-40B4-BE49-F238E27FC236}">
                  <a16:creationId xmlns:a16="http://schemas.microsoft.com/office/drawing/2014/main" id="{CD3A8F21-70DC-48CC-81DC-D072C4659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386989" y="6577056"/>
              <a:ext cx="252000" cy="252000"/>
            </a:xfrm>
            <a:prstGeom prst="rect">
              <a:avLst/>
            </a:prstGeom>
          </p:spPr>
        </p:pic>
        <p:pic>
          <p:nvPicPr>
            <p:cNvPr id="120" name="Gráfico 119" descr="Rosto chorando com preenchimento sólido ">
              <a:extLst>
                <a:ext uri="{FF2B5EF4-FFF2-40B4-BE49-F238E27FC236}">
                  <a16:creationId xmlns:a16="http://schemas.microsoft.com/office/drawing/2014/main" id="{F70C75B9-D636-4CB6-832E-E9A3B41CF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386989" y="6823396"/>
              <a:ext cx="252000" cy="252000"/>
            </a:xfrm>
            <a:prstGeom prst="rect">
              <a:avLst/>
            </a:prstGeom>
          </p:spPr>
        </p:pic>
        <p:sp>
          <p:nvSpPr>
            <p:cNvPr id="121" name="CaixaDeTexto 120">
              <a:extLst>
                <a:ext uri="{FF2B5EF4-FFF2-40B4-BE49-F238E27FC236}">
                  <a16:creationId xmlns:a16="http://schemas.microsoft.com/office/drawing/2014/main" id="{305512D7-66CA-45BF-A672-CAC1FDF37127}"/>
                </a:ext>
              </a:extLst>
            </p:cNvPr>
            <p:cNvSpPr txBox="1"/>
            <p:nvPr/>
          </p:nvSpPr>
          <p:spPr>
            <a:xfrm>
              <a:off x="3900856" y="6564557"/>
              <a:ext cx="15068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Entre 6 dias e 15 dias</a:t>
              </a:r>
            </a:p>
          </p:txBody>
        </p:sp>
        <p:sp>
          <p:nvSpPr>
            <p:cNvPr id="122" name="CaixaDeTexto 121">
              <a:extLst>
                <a:ext uri="{FF2B5EF4-FFF2-40B4-BE49-F238E27FC236}">
                  <a16:creationId xmlns:a16="http://schemas.microsoft.com/office/drawing/2014/main" id="{2D4CB71F-6FFF-47EF-BA28-0CDC63D8F5AE}"/>
                </a:ext>
              </a:extLst>
            </p:cNvPr>
            <p:cNvSpPr txBox="1"/>
            <p:nvPr/>
          </p:nvSpPr>
          <p:spPr>
            <a:xfrm>
              <a:off x="4097769" y="6810897"/>
              <a:ext cx="13099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Maior que 15 dias</a:t>
              </a:r>
            </a:p>
          </p:txBody>
        </p:sp>
      </p:grpSp>
      <p:grpSp>
        <p:nvGrpSpPr>
          <p:cNvPr id="133" name="Agrupar 132">
            <a:extLst>
              <a:ext uri="{FF2B5EF4-FFF2-40B4-BE49-F238E27FC236}">
                <a16:creationId xmlns:a16="http://schemas.microsoft.com/office/drawing/2014/main" id="{4441B959-0716-4F8C-BAAC-2C9417FFE79A}"/>
              </a:ext>
            </a:extLst>
          </p:cNvPr>
          <p:cNvGrpSpPr/>
          <p:nvPr/>
        </p:nvGrpSpPr>
        <p:grpSpPr>
          <a:xfrm>
            <a:off x="7892235" y="2581197"/>
            <a:ext cx="4320000" cy="799786"/>
            <a:chOff x="-5178952" y="3743141"/>
            <a:chExt cx="4320000" cy="799786"/>
          </a:xfrm>
        </p:grpSpPr>
        <p:cxnSp>
          <p:nvCxnSpPr>
            <p:cNvPr id="125" name="Conector reto 124">
              <a:extLst>
                <a:ext uri="{FF2B5EF4-FFF2-40B4-BE49-F238E27FC236}">
                  <a16:creationId xmlns:a16="http://schemas.microsoft.com/office/drawing/2014/main" id="{CFB41625-6643-405E-AC62-34BAEDB765AF}"/>
                </a:ext>
              </a:extLst>
            </p:cNvPr>
            <p:cNvCxnSpPr>
              <a:cxnSpLocks/>
            </p:cNvCxnSpPr>
            <p:nvPr/>
          </p:nvCxnSpPr>
          <p:spPr>
            <a:xfrm>
              <a:off x="-5178952" y="4542927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CaixaDeTexto 126">
              <a:extLst>
                <a:ext uri="{FF2B5EF4-FFF2-40B4-BE49-F238E27FC236}">
                  <a16:creationId xmlns:a16="http://schemas.microsoft.com/office/drawing/2014/main" id="{E2995182-58F1-4B41-99B2-A00695142562}"/>
                </a:ext>
              </a:extLst>
            </p:cNvPr>
            <p:cNvSpPr txBox="1"/>
            <p:nvPr/>
          </p:nvSpPr>
          <p:spPr>
            <a:xfrm>
              <a:off x="-3358067" y="3743141"/>
              <a:ext cx="2219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Melhor ou igual ao ciclo anterior</a:t>
              </a:r>
            </a:p>
          </p:txBody>
        </p:sp>
        <p:pic>
          <p:nvPicPr>
            <p:cNvPr id="128" name="Gráfico 127" descr="Rosto sorridente com preenchimento sólido ">
              <a:extLst>
                <a:ext uri="{FF2B5EF4-FFF2-40B4-BE49-F238E27FC236}">
                  <a16:creationId xmlns:a16="http://schemas.microsoft.com/office/drawing/2014/main" id="{96F3C783-8A47-47F8-B52C-1CFA8FD19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1162189" y="3755640"/>
              <a:ext cx="252000" cy="252000"/>
            </a:xfrm>
            <a:prstGeom prst="rect">
              <a:avLst/>
            </a:prstGeom>
          </p:spPr>
        </p:pic>
        <p:pic>
          <p:nvPicPr>
            <p:cNvPr id="129" name="Gráfico 128" descr="Rosto neutro com preenchimento sólido ">
              <a:extLst>
                <a:ext uri="{FF2B5EF4-FFF2-40B4-BE49-F238E27FC236}">
                  <a16:creationId xmlns:a16="http://schemas.microsoft.com/office/drawing/2014/main" id="{A9A1D940-C09D-4EFB-AA9B-A5E5FE2DB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1162189" y="4001980"/>
              <a:ext cx="252000" cy="252000"/>
            </a:xfrm>
            <a:prstGeom prst="rect">
              <a:avLst/>
            </a:prstGeom>
          </p:spPr>
        </p:pic>
        <p:pic>
          <p:nvPicPr>
            <p:cNvPr id="130" name="Gráfico 129" descr="Rosto chorando com preenchimento sólido ">
              <a:extLst>
                <a:ext uri="{FF2B5EF4-FFF2-40B4-BE49-F238E27FC236}">
                  <a16:creationId xmlns:a16="http://schemas.microsoft.com/office/drawing/2014/main" id="{086778D8-F857-4CA5-8EC2-0950B25CE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162189" y="4248320"/>
              <a:ext cx="252000" cy="252000"/>
            </a:xfrm>
            <a:prstGeom prst="rect">
              <a:avLst/>
            </a:prstGeom>
          </p:spPr>
        </p:pic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id="{AB8057C2-B2F9-4A20-B5E0-B10E2C2448C1}"/>
                </a:ext>
              </a:extLst>
            </p:cNvPr>
            <p:cNvSpPr txBox="1"/>
            <p:nvPr/>
          </p:nvSpPr>
          <p:spPr>
            <a:xfrm>
              <a:off x="-3370122" y="3989481"/>
              <a:ext cx="22310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Até 20% pior que o ciclo anterior</a:t>
              </a:r>
            </a:p>
          </p:txBody>
        </p:sp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id="{A450E919-660B-4BFD-8B97-9BD5D98D9F74}"/>
                </a:ext>
              </a:extLst>
            </p:cNvPr>
            <p:cNvSpPr txBox="1"/>
            <p:nvPr/>
          </p:nvSpPr>
          <p:spPr>
            <a:xfrm>
              <a:off x="-3731567" y="4235821"/>
              <a:ext cx="25925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Mais que 20% pior que o ciclo anterior</a:t>
              </a:r>
            </a:p>
          </p:txBody>
        </p:sp>
      </p:grpSp>
      <p:grpSp>
        <p:nvGrpSpPr>
          <p:cNvPr id="143" name="Agrupar 142">
            <a:extLst>
              <a:ext uri="{FF2B5EF4-FFF2-40B4-BE49-F238E27FC236}">
                <a16:creationId xmlns:a16="http://schemas.microsoft.com/office/drawing/2014/main" id="{83A7B47F-DC7D-452F-AB87-75FEF2CD406F}"/>
              </a:ext>
            </a:extLst>
          </p:cNvPr>
          <p:cNvGrpSpPr/>
          <p:nvPr/>
        </p:nvGrpSpPr>
        <p:grpSpPr>
          <a:xfrm>
            <a:off x="7892235" y="3619695"/>
            <a:ext cx="4320000" cy="785192"/>
            <a:chOff x="-5278430" y="3591682"/>
            <a:chExt cx="4320000" cy="785192"/>
          </a:xfrm>
        </p:grpSpPr>
        <p:cxnSp>
          <p:nvCxnSpPr>
            <p:cNvPr id="135" name="Conector reto 134">
              <a:extLst>
                <a:ext uri="{FF2B5EF4-FFF2-40B4-BE49-F238E27FC236}">
                  <a16:creationId xmlns:a16="http://schemas.microsoft.com/office/drawing/2014/main" id="{1310F34B-3F6B-4DAF-99DB-7B4C3AF03E1C}"/>
                </a:ext>
              </a:extLst>
            </p:cNvPr>
            <p:cNvCxnSpPr>
              <a:cxnSpLocks/>
            </p:cNvCxnSpPr>
            <p:nvPr/>
          </p:nvCxnSpPr>
          <p:spPr>
            <a:xfrm>
              <a:off x="-5278430" y="4376874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CaixaDeTexto 136">
              <a:extLst>
                <a:ext uri="{FF2B5EF4-FFF2-40B4-BE49-F238E27FC236}">
                  <a16:creationId xmlns:a16="http://schemas.microsoft.com/office/drawing/2014/main" id="{E9CE2ADF-7B71-4590-91C4-34643F83FAA6}"/>
                </a:ext>
              </a:extLst>
            </p:cNvPr>
            <p:cNvSpPr txBox="1"/>
            <p:nvPr/>
          </p:nvSpPr>
          <p:spPr>
            <a:xfrm>
              <a:off x="-2144705" y="3591682"/>
              <a:ext cx="9428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80% a 100%</a:t>
              </a:r>
            </a:p>
          </p:txBody>
        </p:sp>
        <p:pic>
          <p:nvPicPr>
            <p:cNvPr id="138" name="Gráfico 137" descr="Rosto sorridente com preenchimento sólido ">
              <a:extLst>
                <a:ext uri="{FF2B5EF4-FFF2-40B4-BE49-F238E27FC236}">
                  <a16:creationId xmlns:a16="http://schemas.microsoft.com/office/drawing/2014/main" id="{418ED338-AA47-4C90-B15D-F11AD8E7F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1261667" y="3604181"/>
              <a:ext cx="252000" cy="252000"/>
            </a:xfrm>
            <a:prstGeom prst="rect">
              <a:avLst/>
            </a:prstGeom>
          </p:spPr>
        </p:pic>
        <p:pic>
          <p:nvPicPr>
            <p:cNvPr id="139" name="Gráfico 138" descr="Rosto neutro com preenchimento sólido ">
              <a:extLst>
                <a:ext uri="{FF2B5EF4-FFF2-40B4-BE49-F238E27FC236}">
                  <a16:creationId xmlns:a16="http://schemas.microsoft.com/office/drawing/2014/main" id="{69E202EB-C0C0-4E15-997F-BB0DA1A97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1261667" y="3850521"/>
              <a:ext cx="252000" cy="252000"/>
            </a:xfrm>
            <a:prstGeom prst="rect">
              <a:avLst/>
            </a:prstGeom>
          </p:spPr>
        </p:pic>
        <p:pic>
          <p:nvPicPr>
            <p:cNvPr id="140" name="Gráfico 139" descr="Rosto chorando com preenchimento sólido ">
              <a:extLst>
                <a:ext uri="{FF2B5EF4-FFF2-40B4-BE49-F238E27FC236}">
                  <a16:creationId xmlns:a16="http://schemas.microsoft.com/office/drawing/2014/main" id="{1B0561AC-42E9-4887-90F3-158CD1B4B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261667" y="4096861"/>
              <a:ext cx="252000" cy="252000"/>
            </a:xfrm>
            <a:prstGeom prst="rect">
              <a:avLst/>
            </a:prstGeom>
          </p:spPr>
        </p:pic>
        <p:sp>
          <p:nvSpPr>
            <p:cNvPr id="141" name="CaixaDeTexto 140">
              <a:extLst>
                <a:ext uri="{FF2B5EF4-FFF2-40B4-BE49-F238E27FC236}">
                  <a16:creationId xmlns:a16="http://schemas.microsoft.com/office/drawing/2014/main" id="{02BAA595-79BD-4F7C-8182-22D3D8259B4D}"/>
                </a:ext>
              </a:extLst>
            </p:cNvPr>
            <p:cNvSpPr txBox="1"/>
            <p:nvPr/>
          </p:nvSpPr>
          <p:spPr>
            <a:xfrm>
              <a:off x="-2066157" y="3838022"/>
              <a:ext cx="864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41% a 79%</a:t>
              </a:r>
            </a:p>
          </p:txBody>
        </p:sp>
        <p:sp>
          <p:nvSpPr>
            <p:cNvPr id="142" name="CaixaDeTexto 141">
              <a:extLst>
                <a:ext uri="{FF2B5EF4-FFF2-40B4-BE49-F238E27FC236}">
                  <a16:creationId xmlns:a16="http://schemas.microsoft.com/office/drawing/2014/main" id="{444255BB-0D2C-4099-BB58-6C3DFC5BD140}"/>
                </a:ext>
              </a:extLst>
            </p:cNvPr>
            <p:cNvSpPr txBox="1"/>
            <p:nvPr/>
          </p:nvSpPr>
          <p:spPr>
            <a:xfrm>
              <a:off x="-1987611" y="4084362"/>
              <a:ext cx="7857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0% a 40%</a:t>
              </a:r>
            </a:p>
          </p:txBody>
        </p:sp>
      </p:grpSp>
      <p:grpSp>
        <p:nvGrpSpPr>
          <p:cNvPr id="144" name="Agrupar 143">
            <a:extLst>
              <a:ext uri="{FF2B5EF4-FFF2-40B4-BE49-F238E27FC236}">
                <a16:creationId xmlns:a16="http://schemas.microsoft.com/office/drawing/2014/main" id="{C65F80FC-07AE-460F-8371-77483061B473}"/>
              </a:ext>
            </a:extLst>
          </p:cNvPr>
          <p:cNvGrpSpPr/>
          <p:nvPr/>
        </p:nvGrpSpPr>
        <p:grpSpPr>
          <a:xfrm>
            <a:off x="7892235" y="4537320"/>
            <a:ext cx="4320000" cy="785192"/>
            <a:chOff x="-5278430" y="3591682"/>
            <a:chExt cx="4320000" cy="785192"/>
          </a:xfrm>
        </p:grpSpPr>
        <p:cxnSp>
          <p:nvCxnSpPr>
            <p:cNvPr id="145" name="Conector reto 144">
              <a:extLst>
                <a:ext uri="{FF2B5EF4-FFF2-40B4-BE49-F238E27FC236}">
                  <a16:creationId xmlns:a16="http://schemas.microsoft.com/office/drawing/2014/main" id="{B97E67FB-3500-4081-816E-93CCE462444B}"/>
                </a:ext>
              </a:extLst>
            </p:cNvPr>
            <p:cNvCxnSpPr>
              <a:cxnSpLocks/>
            </p:cNvCxnSpPr>
            <p:nvPr/>
          </p:nvCxnSpPr>
          <p:spPr>
            <a:xfrm>
              <a:off x="-5278430" y="4376874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CaixaDeTexto 145">
              <a:extLst>
                <a:ext uri="{FF2B5EF4-FFF2-40B4-BE49-F238E27FC236}">
                  <a16:creationId xmlns:a16="http://schemas.microsoft.com/office/drawing/2014/main" id="{DCED1857-E8E5-4FEA-93B9-2C8157539196}"/>
                </a:ext>
              </a:extLst>
            </p:cNvPr>
            <p:cNvSpPr txBox="1"/>
            <p:nvPr/>
          </p:nvSpPr>
          <p:spPr>
            <a:xfrm>
              <a:off x="-2144705" y="3591682"/>
              <a:ext cx="9428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80% a 100%</a:t>
              </a:r>
            </a:p>
          </p:txBody>
        </p:sp>
        <p:pic>
          <p:nvPicPr>
            <p:cNvPr id="147" name="Gráfico 146" descr="Rosto sorridente com preenchimento sólido ">
              <a:extLst>
                <a:ext uri="{FF2B5EF4-FFF2-40B4-BE49-F238E27FC236}">
                  <a16:creationId xmlns:a16="http://schemas.microsoft.com/office/drawing/2014/main" id="{EDC9FD70-5DF3-413C-BB0A-AC35E8365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1261667" y="3604181"/>
              <a:ext cx="252000" cy="252000"/>
            </a:xfrm>
            <a:prstGeom prst="rect">
              <a:avLst/>
            </a:prstGeom>
          </p:spPr>
        </p:pic>
        <p:pic>
          <p:nvPicPr>
            <p:cNvPr id="148" name="Gráfico 147" descr="Rosto neutro com preenchimento sólido ">
              <a:extLst>
                <a:ext uri="{FF2B5EF4-FFF2-40B4-BE49-F238E27FC236}">
                  <a16:creationId xmlns:a16="http://schemas.microsoft.com/office/drawing/2014/main" id="{2F139F09-59AB-4F5E-8C88-9AC70E335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1261667" y="3850521"/>
              <a:ext cx="252000" cy="252000"/>
            </a:xfrm>
            <a:prstGeom prst="rect">
              <a:avLst/>
            </a:prstGeom>
          </p:spPr>
        </p:pic>
        <p:pic>
          <p:nvPicPr>
            <p:cNvPr id="149" name="Gráfico 148" descr="Rosto chorando com preenchimento sólido ">
              <a:extLst>
                <a:ext uri="{FF2B5EF4-FFF2-40B4-BE49-F238E27FC236}">
                  <a16:creationId xmlns:a16="http://schemas.microsoft.com/office/drawing/2014/main" id="{6AFB03E5-0B27-428A-9CD0-96150437A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261667" y="4096861"/>
              <a:ext cx="252000" cy="252000"/>
            </a:xfrm>
            <a:prstGeom prst="rect">
              <a:avLst/>
            </a:prstGeom>
          </p:spPr>
        </p:pic>
        <p:sp>
          <p:nvSpPr>
            <p:cNvPr id="150" name="CaixaDeTexto 149">
              <a:extLst>
                <a:ext uri="{FF2B5EF4-FFF2-40B4-BE49-F238E27FC236}">
                  <a16:creationId xmlns:a16="http://schemas.microsoft.com/office/drawing/2014/main" id="{BBC0C213-BEED-4444-8D93-35261B1D64A7}"/>
                </a:ext>
              </a:extLst>
            </p:cNvPr>
            <p:cNvSpPr txBox="1"/>
            <p:nvPr/>
          </p:nvSpPr>
          <p:spPr>
            <a:xfrm>
              <a:off x="-2066157" y="3838022"/>
              <a:ext cx="864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41% a 79%</a:t>
              </a:r>
            </a:p>
          </p:txBody>
        </p:sp>
        <p:sp>
          <p:nvSpPr>
            <p:cNvPr id="151" name="CaixaDeTexto 150">
              <a:extLst>
                <a:ext uri="{FF2B5EF4-FFF2-40B4-BE49-F238E27FC236}">
                  <a16:creationId xmlns:a16="http://schemas.microsoft.com/office/drawing/2014/main" id="{AAACD6D8-3C03-41C6-B576-A221627268D2}"/>
                </a:ext>
              </a:extLst>
            </p:cNvPr>
            <p:cNvSpPr txBox="1"/>
            <p:nvPr/>
          </p:nvSpPr>
          <p:spPr>
            <a:xfrm>
              <a:off x="-1987611" y="4084362"/>
              <a:ext cx="7857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0% a 40%</a:t>
              </a:r>
            </a:p>
          </p:txBody>
        </p:sp>
      </p:grpSp>
      <p:grpSp>
        <p:nvGrpSpPr>
          <p:cNvPr id="161" name="Agrupar 160">
            <a:extLst>
              <a:ext uri="{FF2B5EF4-FFF2-40B4-BE49-F238E27FC236}">
                <a16:creationId xmlns:a16="http://schemas.microsoft.com/office/drawing/2014/main" id="{D9809748-A3F0-4767-B00A-A5D22CD94A3F}"/>
              </a:ext>
            </a:extLst>
          </p:cNvPr>
          <p:cNvGrpSpPr/>
          <p:nvPr/>
        </p:nvGrpSpPr>
        <p:grpSpPr>
          <a:xfrm>
            <a:off x="7892235" y="5526420"/>
            <a:ext cx="4320000" cy="785192"/>
            <a:chOff x="-5278430" y="3591682"/>
            <a:chExt cx="4320000" cy="785192"/>
          </a:xfrm>
        </p:grpSpPr>
        <p:cxnSp>
          <p:nvCxnSpPr>
            <p:cNvPr id="162" name="Conector reto 161">
              <a:extLst>
                <a:ext uri="{FF2B5EF4-FFF2-40B4-BE49-F238E27FC236}">
                  <a16:creationId xmlns:a16="http://schemas.microsoft.com/office/drawing/2014/main" id="{3A7F77FE-8F0E-4849-B222-1AD8271717C4}"/>
                </a:ext>
              </a:extLst>
            </p:cNvPr>
            <p:cNvCxnSpPr>
              <a:cxnSpLocks/>
            </p:cNvCxnSpPr>
            <p:nvPr/>
          </p:nvCxnSpPr>
          <p:spPr>
            <a:xfrm>
              <a:off x="-5278430" y="4376874"/>
              <a:ext cx="432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CaixaDeTexto 162">
              <a:extLst>
                <a:ext uri="{FF2B5EF4-FFF2-40B4-BE49-F238E27FC236}">
                  <a16:creationId xmlns:a16="http://schemas.microsoft.com/office/drawing/2014/main" id="{5FC017EA-7C3E-49CB-BF65-74C9F1717D04}"/>
                </a:ext>
              </a:extLst>
            </p:cNvPr>
            <p:cNvSpPr txBox="1"/>
            <p:nvPr/>
          </p:nvSpPr>
          <p:spPr>
            <a:xfrm>
              <a:off x="-2144705" y="3591682"/>
              <a:ext cx="9428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80% a 100%</a:t>
              </a:r>
            </a:p>
          </p:txBody>
        </p:sp>
        <p:pic>
          <p:nvPicPr>
            <p:cNvPr id="164" name="Gráfico 163" descr="Rosto sorridente com preenchimento sólido ">
              <a:extLst>
                <a:ext uri="{FF2B5EF4-FFF2-40B4-BE49-F238E27FC236}">
                  <a16:creationId xmlns:a16="http://schemas.microsoft.com/office/drawing/2014/main" id="{84D4E28E-30D6-4AC9-842A-FB661E132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1261667" y="3604181"/>
              <a:ext cx="252000" cy="252000"/>
            </a:xfrm>
            <a:prstGeom prst="rect">
              <a:avLst/>
            </a:prstGeom>
          </p:spPr>
        </p:pic>
        <p:pic>
          <p:nvPicPr>
            <p:cNvPr id="165" name="Gráfico 164" descr="Rosto neutro com preenchimento sólido ">
              <a:extLst>
                <a:ext uri="{FF2B5EF4-FFF2-40B4-BE49-F238E27FC236}">
                  <a16:creationId xmlns:a16="http://schemas.microsoft.com/office/drawing/2014/main" id="{4F9C79CC-AE11-4373-9779-BB8B41760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1261667" y="3850521"/>
              <a:ext cx="252000" cy="252000"/>
            </a:xfrm>
            <a:prstGeom prst="rect">
              <a:avLst/>
            </a:prstGeom>
          </p:spPr>
        </p:pic>
        <p:pic>
          <p:nvPicPr>
            <p:cNvPr id="166" name="Gráfico 165" descr="Rosto chorando com preenchimento sólido ">
              <a:extLst>
                <a:ext uri="{FF2B5EF4-FFF2-40B4-BE49-F238E27FC236}">
                  <a16:creationId xmlns:a16="http://schemas.microsoft.com/office/drawing/2014/main" id="{5F227D8C-CD7A-4D54-83DD-709195F96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261667" y="4096861"/>
              <a:ext cx="252000" cy="252000"/>
            </a:xfrm>
            <a:prstGeom prst="rect">
              <a:avLst/>
            </a:prstGeom>
          </p:spPr>
        </p:pic>
        <p:sp>
          <p:nvSpPr>
            <p:cNvPr id="167" name="CaixaDeTexto 166">
              <a:extLst>
                <a:ext uri="{FF2B5EF4-FFF2-40B4-BE49-F238E27FC236}">
                  <a16:creationId xmlns:a16="http://schemas.microsoft.com/office/drawing/2014/main" id="{78775575-9C8A-4717-B5DA-796D4E7F7657}"/>
                </a:ext>
              </a:extLst>
            </p:cNvPr>
            <p:cNvSpPr txBox="1"/>
            <p:nvPr/>
          </p:nvSpPr>
          <p:spPr>
            <a:xfrm>
              <a:off x="-2066157" y="3838022"/>
              <a:ext cx="864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41% a 79%</a:t>
              </a:r>
            </a:p>
          </p:txBody>
        </p:sp>
        <p:sp>
          <p:nvSpPr>
            <p:cNvPr id="168" name="CaixaDeTexto 167">
              <a:extLst>
                <a:ext uri="{FF2B5EF4-FFF2-40B4-BE49-F238E27FC236}">
                  <a16:creationId xmlns:a16="http://schemas.microsoft.com/office/drawing/2014/main" id="{FCE981F8-3C44-4494-9CB6-2F9E33E90D20}"/>
                </a:ext>
              </a:extLst>
            </p:cNvPr>
            <p:cNvSpPr txBox="1"/>
            <p:nvPr/>
          </p:nvSpPr>
          <p:spPr>
            <a:xfrm>
              <a:off x="-1987611" y="4084362"/>
              <a:ext cx="7857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/>
                <a:t>0% a 40%</a:t>
              </a:r>
            </a:p>
          </p:txBody>
        </p:sp>
      </p:grpSp>
      <p:grpSp>
        <p:nvGrpSpPr>
          <p:cNvPr id="214" name="Agrupar 213">
            <a:extLst>
              <a:ext uri="{FF2B5EF4-FFF2-40B4-BE49-F238E27FC236}">
                <a16:creationId xmlns:a16="http://schemas.microsoft.com/office/drawing/2014/main" id="{ADBBDBEA-D0F2-4E1E-8E59-CD2FB33D2A9F}"/>
              </a:ext>
            </a:extLst>
          </p:cNvPr>
          <p:cNvGrpSpPr/>
          <p:nvPr/>
        </p:nvGrpSpPr>
        <p:grpSpPr>
          <a:xfrm>
            <a:off x="5933313" y="810530"/>
            <a:ext cx="8231381" cy="6638013"/>
            <a:chOff x="5933313" y="810530"/>
            <a:chExt cx="8231381" cy="6638013"/>
          </a:xfrm>
        </p:grpSpPr>
        <p:grpSp>
          <p:nvGrpSpPr>
            <p:cNvPr id="210" name="Agrupar 209">
              <a:extLst>
                <a:ext uri="{FF2B5EF4-FFF2-40B4-BE49-F238E27FC236}">
                  <a16:creationId xmlns:a16="http://schemas.microsoft.com/office/drawing/2014/main" id="{A3C4BBAD-E12A-4FFC-88C1-7A9A6988276D}"/>
                </a:ext>
              </a:extLst>
            </p:cNvPr>
            <p:cNvGrpSpPr/>
            <p:nvPr/>
          </p:nvGrpSpPr>
          <p:grpSpPr>
            <a:xfrm>
              <a:off x="5933313" y="810530"/>
              <a:ext cx="8231381" cy="6638013"/>
              <a:chOff x="5933313" y="810530"/>
              <a:chExt cx="8231381" cy="6638013"/>
            </a:xfrm>
          </p:grpSpPr>
          <p:sp>
            <p:nvSpPr>
              <p:cNvPr id="209" name="Retângulo 208">
                <a:extLst>
                  <a:ext uri="{FF2B5EF4-FFF2-40B4-BE49-F238E27FC236}">
                    <a16:creationId xmlns:a16="http://schemas.microsoft.com/office/drawing/2014/main" id="{F6CAAE72-7C49-45F1-94BE-D655926D9107}"/>
                  </a:ext>
                </a:extLst>
              </p:cNvPr>
              <p:cNvSpPr/>
              <p:nvPr/>
            </p:nvSpPr>
            <p:spPr>
              <a:xfrm>
                <a:off x="5933313" y="810530"/>
                <a:ext cx="8231381" cy="6638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08" name="Imagem 10" descr="Uma imagem contendo texto&#10;&#10;Descrição gerada automaticamente">
                <a:extLst>
                  <a:ext uri="{FF2B5EF4-FFF2-40B4-BE49-F238E27FC236}">
                    <a16:creationId xmlns:a16="http://schemas.microsoft.com/office/drawing/2014/main" id="{9262F8D7-61CF-4280-9392-82A4150352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216" r="59992" b="74137"/>
              <a:stretch/>
            </p:blipFill>
            <p:spPr bwMode="auto">
              <a:xfrm>
                <a:off x="7444694" y="812049"/>
                <a:ext cx="1330057" cy="1303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2" name="Imagem 211">
              <a:extLst>
                <a:ext uri="{FF2B5EF4-FFF2-40B4-BE49-F238E27FC236}">
                  <a16:creationId xmlns:a16="http://schemas.microsoft.com/office/drawing/2014/main" id="{0A2CD5B2-7925-4D98-B3CA-736A26D49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488898" y="2619969"/>
              <a:ext cx="3622500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50693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  <p:bldP spid="9" grpId="0"/>
      <p:bldP spid="5" grpId="0"/>
      <p:bldP spid="17" grpId="0"/>
      <p:bldP spid="18" grpId="0"/>
      <p:bldP spid="19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9EE24D9-7288-4B2C-A260-1AB263AFF734}"/>
              </a:ext>
            </a:extLst>
          </p:cNvPr>
          <p:cNvSpPr/>
          <p:nvPr/>
        </p:nvSpPr>
        <p:spPr>
          <a:xfrm>
            <a:off x="-406523" y="-145427"/>
            <a:ext cx="11233248" cy="7849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768901" y="1027671"/>
            <a:ext cx="46506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1200" spc="33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Radar de agilidade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2832" y="1803406"/>
            <a:ext cx="5412084" cy="1618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60000"/>
              </a:lnSpc>
              <a:defRPr/>
            </a:pPr>
            <a:r>
              <a:rPr lang="pt-BR" sz="8000" b="1" spc="-165" dirty="0">
                <a:gradFill>
                  <a:gsLst>
                    <a:gs pos="30000">
                      <a:srgbClr val="D62B67"/>
                    </a:gs>
                    <a:gs pos="100000">
                      <a:srgbClr val="EB6916"/>
                    </a:gs>
                  </a:gsLst>
                  <a:lin ang="0" scaled="0"/>
                </a:gradFill>
                <a:latin typeface="Roboto Slab light" pitchFamily="2" charset="0"/>
                <a:ea typeface="Roboto Slab light" pitchFamily="2" charset="0"/>
                <a:cs typeface="Roboto Black" panose="02000000000000000000" pitchFamily="2" charset="0"/>
              </a:rPr>
              <a:t>12 princípios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976645" y="5248131"/>
            <a:ext cx="1030250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8309">
              <a:lnSpc>
                <a:spcPct val="80000"/>
              </a:lnSpc>
              <a:defRPr/>
            </a:pPr>
            <a:r>
              <a:rPr lang="pt-BR" sz="3529" spc="662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 IPSUM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6926" y="797498"/>
            <a:ext cx="339439" cy="50416"/>
          </a:xfrm>
          <a:prstGeom prst="rect">
            <a:avLst/>
          </a:prstGeom>
          <a:solidFill>
            <a:srgbClr val="FFC7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8309">
              <a:defRPr/>
            </a:pPr>
            <a:endParaRPr lang="pt-BR" sz="198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BD2A1E3-47F2-4DDE-A7D6-8050C8DD67D7}"/>
              </a:ext>
            </a:extLst>
          </p:cNvPr>
          <p:cNvSpPr/>
          <p:nvPr/>
        </p:nvSpPr>
        <p:spPr>
          <a:xfrm>
            <a:off x="10298272" y="-41437"/>
            <a:ext cx="3240360" cy="764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71846F-E509-4AC2-BFE0-192BF45ED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79" y="3781334"/>
            <a:ext cx="1234285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48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" y="182"/>
            <a:ext cx="13444479" cy="75625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20FCFA-4688-4788-BB8E-79B6E32D8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442" y="-626353"/>
            <a:ext cx="6697099" cy="9090245"/>
          </a:xfrm>
          <a:prstGeom prst="rect">
            <a:avLst/>
          </a:prstGeom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719C4540-373C-49D3-A3E8-6E37AAD23799}"/>
              </a:ext>
            </a:extLst>
          </p:cNvPr>
          <p:cNvSpPr/>
          <p:nvPr/>
        </p:nvSpPr>
        <p:spPr>
          <a:xfrm>
            <a:off x="1303600" y="2369843"/>
            <a:ext cx="3656858" cy="2807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11" b="1" err="1">
                <a:solidFill>
                  <a:schemeClr val="bg1"/>
                </a:solidFill>
                <a:latin typeface="Roboto Slab Thin"/>
                <a:cs typeface="Roboto Slab Thin"/>
              </a:rPr>
              <a:t>Quer</a:t>
            </a:r>
            <a:r>
              <a:rPr lang="en-US" sz="4411" b="1">
                <a:solidFill>
                  <a:schemeClr val="bg1"/>
                </a:solidFill>
                <a:latin typeface="Roboto Slab Thin"/>
                <a:cs typeface="Roboto Slab Thin"/>
              </a:rPr>
              <a:t> </a:t>
            </a:r>
            <a:r>
              <a:rPr lang="en-US" sz="4411" b="1" err="1">
                <a:solidFill>
                  <a:schemeClr val="bg1"/>
                </a:solidFill>
                <a:latin typeface="Roboto Slab Thin"/>
                <a:cs typeface="Roboto Slab Thin"/>
              </a:rPr>
              <a:t>transformar</a:t>
            </a:r>
            <a:r>
              <a:rPr lang="en-US" sz="4411" b="1">
                <a:solidFill>
                  <a:schemeClr val="bg1"/>
                </a:solidFill>
                <a:latin typeface="Roboto Slab Thin"/>
                <a:cs typeface="Roboto Slab Thin"/>
              </a:rPr>
              <a:t> o </a:t>
            </a:r>
            <a:r>
              <a:rPr lang="en-US" sz="4411" b="1" err="1">
                <a:solidFill>
                  <a:schemeClr val="bg1"/>
                </a:solidFill>
                <a:latin typeface="Roboto Slab Thin"/>
                <a:cs typeface="Roboto Slab Thin"/>
              </a:rPr>
              <a:t>mercado</a:t>
            </a:r>
            <a:r>
              <a:rPr lang="en-US" sz="4411" b="1">
                <a:solidFill>
                  <a:schemeClr val="bg1"/>
                </a:solidFill>
                <a:latin typeface="Roboto Slab Thin"/>
                <a:cs typeface="Roboto Slab Thin"/>
              </a:rPr>
              <a:t> </a:t>
            </a:r>
            <a:r>
              <a:rPr lang="en-US" sz="4411" b="1" err="1">
                <a:solidFill>
                  <a:schemeClr val="bg1"/>
                </a:solidFill>
                <a:latin typeface="Roboto Slab Thin"/>
                <a:cs typeface="Roboto Slab Thin"/>
              </a:rPr>
              <a:t>financeiro</a:t>
            </a:r>
            <a:r>
              <a:rPr lang="en-US" sz="4411" b="1">
                <a:solidFill>
                  <a:schemeClr val="bg1"/>
                </a:solidFill>
                <a:latin typeface="Roboto Slab Thin"/>
                <a:cs typeface="Roboto Slab Thin"/>
              </a:rPr>
              <a:t>? 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F43BD3A8-A7E5-4972-9A53-4A37A7F2D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877" y="2263902"/>
            <a:ext cx="3143964" cy="3081524"/>
          </a:xfrm>
          <a:prstGeom prst="rect">
            <a:avLst/>
          </a:prstGeom>
        </p:spPr>
      </p:pic>
      <p:sp>
        <p:nvSpPr>
          <p:cNvPr id="11" name="Rectangle 7">
            <a:extLst>
              <a:ext uri="{FF2B5EF4-FFF2-40B4-BE49-F238E27FC236}">
                <a16:creationId xmlns:a16="http://schemas.microsoft.com/office/drawing/2014/main" id="{41D37589-FABE-48E0-BFBD-0E42D9815BEE}"/>
              </a:ext>
            </a:extLst>
          </p:cNvPr>
          <p:cNvSpPr/>
          <p:nvPr/>
        </p:nvSpPr>
        <p:spPr>
          <a:xfrm>
            <a:off x="8853742" y="1746146"/>
            <a:ext cx="3656858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2000" b="1" err="1">
                <a:solidFill>
                  <a:schemeClr val="bg1"/>
                </a:solidFill>
                <a:latin typeface="Roboto Slab Thin"/>
              </a:rPr>
              <a:t>Confira</a:t>
            </a:r>
            <a:r>
              <a:rPr lang="en-US" sz="2000" b="1">
                <a:solidFill>
                  <a:schemeClr val="bg1"/>
                </a:solidFill>
                <a:latin typeface="Roboto Slab Thin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Roboto Slab Thin"/>
              </a:rPr>
              <a:t>nossas</a:t>
            </a:r>
            <a:r>
              <a:rPr lang="en-US" sz="2000" b="1">
                <a:solidFill>
                  <a:schemeClr val="bg1"/>
                </a:solidFill>
                <a:latin typeface="Roboto Slab Thin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Roboto Slab Thin"/>
              </a:rPr>
              <a:t>vagas</a:t>
            </a:r>
            <a:endParaRPr lang="pt-BR" sz="2000" err="1">
              <a:solidFill>
                <a:schemeClr val="bg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DBA8F76-9A88-4585-90F8-8F50A0BB4832}"/>
              </a:ext>
            </a:extLst>
          </p:cNvPr>
          <p:cNvSpPr/>
          <p:nvPr/>
        </p:nvSpPr>
        <p:spPr>
          <a:xfrm>
            <a:off x="1644156" y="6000657"/>
            <a:ext cx="405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-apple-system"/>
              </a:rPr>
              <a:t>https://www.linkedin.com/in/rafastefano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843992A-B42B-4C3D-81CE-0410062F5B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497" y="6046993"/>
            <a:ext cx="276659" cy="27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" y="182"/>
            <a:ext cx="13444479" cy="75625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960" y="3481629"/>
            <a:ext cx="3024992" cy="1126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20FCFA-4688-4788-BB8E-79B6E32D8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059" y="-626353"/>
            <a:ext cx="6697099" cy="9090245"/>
          </a:xfrm>
          <a:prstGeom prst="rect">
            <a:avLst/>
          </a:prstGeom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E3A008BD-FF4B-40B3-A905-EE8BC380302A}"/>
              </a:ext>
            </a:extLst>
          </p:cNvPr>
          <p:cNvSpPr/>
          <p:nvPr/>
        </p:nvSpPr>
        <p:spPr>
          <a:xfrm>
            <a:off x="9494140" y="3724856"/>
            <a:ext cx="8944593" cy="856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54">
                <a:solidFill>
                  <a:schemeClr val="bg1"/>
                </a:solidFill>
                <a:latin typeface="Roboto Slab Thin"/>
                <a:cs typeface="Roboto Slab Thin"/>
              </a:rPr>
              <a:t>@</a:t>
            </a:r>
            <a:r>
              <a:rPr lang="en-US" sz="1654" err="1">
                <a:solidFill>
                  <a:schemeClr val="bg1"/>
                </a:solidFill>
                <a:latin typeface="Roboto Slab Thin"/>
                <a:cs typeface="Roboto Slab Thin"/>
              </a:rPr>
              <a:t>grupo.xp</a:t>
            </a:r>
            <a:endParaRPr lang="en-US" sz="1654">
              <a:solidFill>
                <a:schemeClr val="bg1"/>
              </a:solidFill>
              <a:latin typeface="Roboto Slab Thin"/>
              <a:cs typeface="Roboto Slab Thin"/>
            </a:endParaRPr>
          </a:p>
          <a:p>
            <a:endParaRPr lang="en-US" sz="1654">
              <a:solidFill>
                <a:schemeClr val="bg1"/>
              </a:solidFill>
              <a:latin typeface="Roboto Slab Thin"/>
              <a:cs typeface="Roboto Slab Thin"/>
            </a:endParaRPr>
          </a:p>
          <a:p>
            <a:r>
              <a:rPr lang="en-US" sz="1654">
                <a:solidFill>
                  <a:schemeClr val="bg1"/>
                </a:solidFill>
                <a:latin typeface="Roboto Slab Thin"/>
                <a:cs typeface="Roboto Slab Thin"/>
              </a:rPr>
              <a:t>Grupo XP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3848626-C197-4302-BCDA-5D12931BB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321" y="3701410"/>
            <a:ext cx="382265" cy="3822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C4FB265-2796-4B4D-93F1-1949075FB5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608" y="4292822"/>
            <a:ext cx="276659" cy="27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0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D6E7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566</Words>
  <Application>Microsoft Macintosh PowerPoint</Application>
  <PresentationFormat>Personalizar</PresentationFormat>
  <Paragraphs>175</Paragraphs>
  <Slides>11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-apple-system</vt:lpstr>
      <vt:lpstr>Arial</vt:lpstr>
      <vt:lpstr>Calibri</vt:lpstr>
      <vt:lpstr>ROBOTO</vt:lpstr>
      <vt:lpstr>ROBOTO</vt:lpstr>
      <vt:lpstr>Roboto Light</vt:lpstr>
      <vt:lpstr>Roboto Slab light</vt:lpstr>
      <vt:lpstr>Roboto Slab Thin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XP_Wealth Planejamento Patrimonial 2408 copy</dc:title>
  <dc:creator>Manuela Martins</dc:creator>
  <cp:lastModifiedBy>Rafa Stefano</cp:lastModifiedBy>
  <cp:revision>56</cp:revision>
  <cp:lastPrinted>2017-08-30T11:51:05Z</cp:lastPrinted>
  <dcterms:created xsi:type="dcterms:W3CDTF">2016-08-24T10:32:08Z</dcterms:created>
  <dcterms:modified xsi:type="dcterms:W3CDTF">2019-07-20T12:37:46Z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2016-08-24T00:00:00Z</vt:filetime>
  </property>
  <property fmtid="{D5CDD505-2E9C-101B-9397-08002B2CF9AE}" pid="3" name="Creator">
    <vt:lpwstr>Adobe Illustrator CC 2015.3 (Macintosh)</vt:lpwstr>
  </property>
  <property fmtid="{D5CDD505-2E9C-101B-9397-08002B2CF9AE}" pid="4" name="LastSaved">
    <vt:filetime>2016-08-24T00:00:00Z</vt:filetime>
  </property>
</Properties>
</file>